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4" r:id="rId2"/>
    <p:sldId id="258" r:id="rId3"/>
    <p:sldId id="260" r:id="rId4"/>
    <p:sldId id="259" r:id="rId5"/>
    <p:sldId id="292" r:id="rId6"/>
    <p:sldId id="261" r:id="rId7"/>
    <p:sldId id="263" r:id="rId8"/>
    <p:sldId id="264" r:id="rId9"/>
    <p:sldId id="265" r:id="rId10"/>
    <p:sldId id="322" r:id="rId11"/>
    <p:sldId id="266" r:id="rId12"/>
    <p:sldId id="268" r:id="rId13"/>
    <p:sldId id="321" r:id="rId14"/>
    <p:sldId id="270" r:id="rId15"/>
    <p:sldId id="320" r:id="rId16"/>
    <p:sldId id="271" r:id="rId17"/>
    <p:sldId id="291" r:id="rId18"/>
    <p:sldId id="272" r:id="rId19"/>
    <p:sldId id="273" r:id="rId20"/>
    <p:sldId id="274" r:id="rId21"/>
    <p:sldId id="276" r:id="rId22"/>
    <p:sldId id="316" r:id="rId23"/>
    <p:sldId id="317" r:id="rId24"/>
    <p:sldId id="277" r:id="rId25"/>
    <p:sldId id="315" r:id="rId26"/>
    <p:sldId id="319" r:id="rId27"/>
    <p:sldId id="284" r:id="rId28"/>
    <p:sldId id="311" r:id="rId29"/>
    <p:sldId id="307" r:id="rId30"/>
    <p:sldId id="323" r:id="rId31"/>
    <p:sldId id="302" r:id="rId32"/>
    <p:sldId id="306" r:id="rId33"/>
    <p:sldId id="281" r:id="rId34"/>
    <p:sldId id="282" r:id="rId35"/>
    <p:sldId id="285" r:id="rId36"/>
    <p:sldId id="286" r:id="rId37"/>
    <p:sldId id="287" r:id="rId38"/>
    <p:sldId id="288" r:id="rId39"/>
    <p:sldId id="325" r:id="rId40"/>
    <p:sldId id="289"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29" autoAdjust="0"/>
    <p:restoredTop sz="94660"/>
  </p:normalViewPr>
  <p:slideViewPr>
    <p:cSldViewPr snapToGrid="0">
      <p:cViewPr>
        <p:scale>
          <a:sx n="71" d="100"/>
          <a:sy n="71" d="100"/>
        </p:scale>
        <p:origin x="-1068" y="-42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7/21/2025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pPr/>
              <a:t>7/21/2025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pPr/>
              <a:t>7/21/2025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pPr/>
              <a:t>7/21/2025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pPr/>
              <a:t>7/21/2025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pPr/>
              <a:t>7/21/2025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pPr/>
              <a:t>7/21/2025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pPr/>
              <a:t>7/21/2025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pPr/>
              <a:t>7/21/2025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pPr/>
              <a:t>7/21/2025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pPr/>
              <a:t>7/21/2025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pPr/>
              <a:t>7/21/2025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transition spd="slow">
    <p:push dir="u"/>
  </p:transition>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jpe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9.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41.jpe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jpeg"/><Relationship Id="rId7" Type="http://schemas.microsoft.com/office/2007/relationships/hdphoto" Target="../media/hdphoto1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761413" cy="706964"/>
          </a:xfrm>
        </p:spPr>
        <p:txBody>
          <a:bodyPr/>
          <a:lstStyle/>
          <a:p>
            <a:pPr algn="ctr"/>
            <a:r>
              <a:rPr lang="en-US" b="1" dirty="0"/>
              <a:t>Govt. Polytechnic </a:t>
            </a:r>
            <a:r>
              <a:rPr lang="en-US" b="1" dirty="0" smtClean="0"/>
              <a:t>College,    Jalandhar</a:t>
            </a: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763" y="544014"/>
            <a:ext cx="1551065" cy="15474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99" y="2550435"/>
            <a:ext cx="4795787" cy="115590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42765"/>
          <a:stretch/>
        </p:blipFill>
        <p:spPr>
          <a:xfrm>
            <a:off x="557967" y="4607222"/>
            <a:ext cx="4762500" cy="80684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0709" t="4509" r="21061" b="57956"/>
          <a:stretch/>
        </p:blipFill>
        <p:spPr>
          <a:xfrm>
            <a:off x="1891069" y="3766135"/>
            <a:ext cx="1547446" cy="64711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4422" y="5409028"/>
            <a:ext cx="1484636" cy="144897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0467" y="2322093"/>
            <a:ext cx="6338134" cy="4410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6"/>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048520" y="2343955"/>
            <a:ext cx="6694301" cy="4420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722994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
            </a:r>
            <a:br>
              <a:rPr lang="en-US" b="1" dirty="0" smtClean="0">
                <a:solidFill>
                  <a:srgbClr val="C00000"/>
                </a:solidFill>
              </a:rPr>
            </a:br>
            <a:r>
              <a:rPr lang="en-US" b="1" dirty="0" smtClean="0">
                <a:solidFill>
                  <a:schemeClr val="bg1"/>
                </a:solidFill>
              </a:rPr>
              <a:t>Department </a:t>
            </a:r>
            <a:r>
              <a:rPr lang="en-US" b="1" dirty="0">
                <a:solidFill>
                  <a:schemeClr val="bg1"/>
                </a:solidFill>
              </a:rPr>
              <a:t>of Applied Science</a:t>
            </a:r>
            <a:r>
              <a:rPr lang="en-US" b="1" dirty="0">
                <a:solidFill>
                  <a:srgbClr val="C00000"/>
                </a:solidFill>
              </a:rPr>
              <a:t/>
            </a:r>
            <a:br>
              <a:rPr lang="en-US" b="1" dirty="0">
                <a:solidFill>
                  <a:srgbClr val="C00000"/>
                </a:solidFill>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018" y="2521819"/>
            <a:ext cx="5669280" cy="3907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360" y="2521819"/>
            <a:ext cx="5361272" cy="3888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144312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smtClean="0">
                <a:solidFill>
                  <a:srgbClr val="C00000"/>
                </a:solidFill>
              </a:rPr>
              <a:t>Department of Architectural Assistantship</a:t>
            </a:r>
            <a:endParaRPr lang="en-US" sz="3200" b="1" dirty="0">
              <a:solidFill>
                <a:srgbClr val="C00000"/>
              </a:solidFill>
            </a:endParaRPr>
          </a:p>
          <a:p>
            <a:pPr algn="just">
              <a:buFont typeface="Wingdings" panose="05000000000000000000" pitchFamily="2" charset="2"/>
              <a:buChar char="q"/>
            </a:pPr>
            <a:r>
              <a:rPr lang="en-US" sz="2800" b="1" dirty="0" smtClean="0">
                <a:solidFill>
                  <a:srgbClr val="00B050"/>
                </a:solidFill>
              </a:rPr>
              <a:t>An Architect plans, designs and </a:t>
            </a:r>
          </a:p>
          <a:p>
            <a:pPr marL="0" indent="0" algn="just">
              <a:buNone/>
            </a:pPr>
            <a:r>
              <a:rPr lang="en-US" sz="2800" b="1" dirty="0" smtClean="0">
                <a:solidFill>
                  <a:srgbClr val="00B050"/>
                </a:solidFill>
              </a:rPr>
              <a:t>   review the construction of buildings.</a:t>
            </a:r>
          </a:p>
          <a:p>
            <a:pPr algn="just">
              <a:buFont typeface="Wingdings" panose="05000000000000000000" pitchFamily="2" charset="2"/>
              <a:buChar char="q"/>
            </a:pPr>
            <a:r>
              <a:rPr lang="en-US" sz="2800" b="1" dirty="0" smtClean="0">
                <a:solidFill>
                  <a:srgbClr val="00B050"/>
                </a:solidFill>
              </a:rPr>
              <a:t>Diploma holders are licensed by </a:t>
            </a:r>
          </a:p>
          <a:p>
            <a:pPr marL="0" indent="0" algn="just">
              <a:buNone/>
            </a:pPr>
            <a:r>
              <a:rPr lang="en-US" sz="2800" b="1" dirty="0" smtClean="0">
                <a:solidFill>
                  <a:srgbClr val="00B050"/>
                </a:solidFill>
              </a:rPr>
              <a:t>    local bodies to approve </a:t>
            </a:r>
          </a:p>
          <a:p>
            <a:pPr marL="0" indent="0" algn="just">
              <a:buNone/>
            </a:pPr>
            <a:r>
              <a:rPr lang="en-US" sz="2800" b="1" dirty="0" smtClean="0">
                <a:solidFill>
                  <a:srgbClr val="00B050"/>
                </a:solidFill>
              </a:rPr>
              <a:t>    the buildings.</a:t>
            </a:r>
          </a:p>
          <a:p>
            <a:pPr marL="0" indent="0">
              <a:buNone/>
            </a:pPr>
            <a:endParaRPr lang="en-US" sz="2800" b="1" dirty="0" smtClean="0">
              <a:solidFill>
                <a:schemeClr val="tx2">
                  <a:lumMod val="75000"/>
                </a:schemeClr>
              </a:solidFill>
            </a:endParaRP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4266"/>
            <a:ext cx="1514340" cy="15143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222" y="3200399"/>
            <a:ext cx="4646194" cy="3465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96625119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a:solidFill>
                  <a:srgbClr val="C00000"/>
                </a:solidFill>
              </a:rPr>
              <a:t>Department of Computer Science &amp;Engineering</a:t>
            </a:r>
          </a:p>
          <a:p>
            <a:pPr>
              <a:buFont typeface="Wingdings" panose="05000000000000000000" pitchFamily="2" charset="2"/>
              <a:buChar char="q"/>
            </a:pPr>
            <a:r>
              <a:rPr lang="en-US" sz="2800" b="1" dirty="0" smtClean="0">
                <a:solidFill>
                  <a:schemeClr val="accent6">
                    <a:lumMod val="50000"/>
                  </a:schemeClr>
                </a:solidFill>
              </a:rPr>
              <a:t>Focus on basic elements of </a:t>
            </a:r>
          </a:p>
          <a:p>
            <a:pPr marL="0" indent="0">
              <a:buNone/>
            </a:pPr>
            <a:r>
              <a:rPr lang="en-US" sz="2800" b="1" dirty="0" smtClean="0">
                <a:solidFill>
                  <a:schemeClr val="accent6">
                    <a:lumMod val="50000"/>
                  </a:schemeClr>
                </a:solidFill>
              </a:rPr>
              <a:t>    computer programming, </a:t>
            </a:r>
          </a:p>
          <a:p>
            <a:pPr marL="0" indent="0">
              <a:buNone/>
            </a:pPr>
            <a:r>
              <a:rPr lang="en-US" sz="2800" b="1" dirty="0">
                <a:solidFill>
                  <a:schemeClr val="accent6">
                    <a:lumMod val="50000"/>
                  </a:schemeClr>
                </a:solidFill>
              </a:rPr>
              <a:t> </a:t>
            </a:r>
            <a:r>
              <a:rPr lang="en-US" sz="2800" b="1" dirty="0" smtClean="0">
                <a:solidFill>
                  <a:schemeClr val="accent6">
                    <a:lumMod val="50000"/>
                  </a:schemeClr>
                </a:solidFill>
              </a:rPr>
              <a:t>   hardware</a:t>
            </a:r>
            <a:r>
              <a:rPr lang="en-US" sz="2800" b="1" dirty="0">
                <a:solidFill>
                  <a:schemeClr val="accent6">
                    <a:lumMod val="50000"/>
                  </a:schemeClr>
                </a:solidFill>
              </a:rPr>
              <a:t> </a:t>
            </a:r>
            <a:r>
              <a:rPr lang="en-US" sz="2800" b="1" dirty="0" smtClean="0">
                <a:solidFill>
                  <a:schemeClr val="accent6">
                    <a:lumMod val="50000"/>
                  </a:schemeClr>
                </a:solidFill>
              </a:rPr>
              <a:t>and networking.</a:t>
            </a:r>
          </a:p>
          <a:p>
            <a:pPr marL="0" indent="0">
              <a:buNone/>
            </a:pPr>
            <a:endParaRPr lang="en-US" sz="2800" b="1" dirty="0" smtClean="0">
              <a:solidFill>
                <a:schemeClr val="accent6">
                  <a:lumMod val="50000"/>
                </a:schemeClr>
              </a:solidFill>
            </a:endParaRPr>
          </a:p>
          <a:p>
            <a:pPr>
              <a:buFont typeface="Wingdings" panose="05000000000000000000" pitchFamily="2" charset="2"/>
              <a:buChar char="q"/>
            </a:pPr>
            <a:r>
              <a:rPr lang="en-US" sz="2800" b="1" dirty="0" smtClean="0">
                <a:solidFill>
                  <a:schemeClr val="accent6">
                    <a:lumMod val="50000"/>
                  </a:schemeClr>
                </a:solidFill>
              </a:rPr>
              <a:t>Develop software applications.</a:t>
            </a:r>
          </a:p>
          <a:p>
            <a:pPr marL="0" indent="0">
              <a:buNone/>
            </a:pPr>
            <a:endParaRPr lang="en-US" sz="2800" b="1" dirty="0" smtClean="0">
              <a:solidFill>
                <a:schemeClr val="tx2">
                  <a:lumMod val="75000"/>
                </a:schemeClr>
              </a:solidFill>
            </a:endParaRP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3951" y="486835"/>
            <a:ext cx="1573786" cy="1573786"/>
          </a:xfrm>
          <a:prstGeom prst="rect">
            <a:avLst/>
          </a:prstGeom>
        </p:spPr>
      </p:pic>
      <p:pic>
        <p:nvPicPr>
          <p:cNvPr id="1026" name="Picture 2" descr="C:\Users\sandeep kaur\Desktop\CompetentAnchoredAmphiuma-max-1m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579" y="3113170"/>
            <a:ext cx="4223083" cy="3167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366817817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chemeClr val="bg1"/>
                </a:solidFill>
              </a:rPr>
              <a:t>Department of Computer Science </a:t>
            </a:r>
            <a:r>
              <a:rPr lang="en-US" sz="2800" b="1" dirty="0" smtClean="0">
                <a:solidFill>
                  <a:schemeClr val="bg1"/>
                </a:solidFill>
              </a:rPr>
              <a:t>&amp; Engineering</a:t>
            </a:r>
            <a:endParaRPr lang="en-US" sz="2800"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046" y="2443011"/>
            <a:ext cx="5467150" cy="4073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9014" y="2648886"/>
            <a:ext cx="5342021" cy="3867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024779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lnSpcReduction="10000"/>
          </a:bodyPr>
          <a:lstStyle/>
          <a:p>
            <a:pPr marL="0" indent="0">
              <a:buNone/>
            </a:pPr>
            <a:r>
              <a:rPr lang="en-US" sz="3200" b="1" dirty="0" smtClean="0">
                <a:solidFill>
                  <a:srgbClr val="FF0000"/>
                </a:solidFill>
              </a:rPr>
              <a:t>    </a:t>
            </a:r>
            <a:r>
              <a:rPr lang="en-US" sz="3200" b="1" dirty="0">
                <a:solidFill>
                  <a:srgbClr val="C00000"/>
                </a:solidFill>
              </a:rPr>
              <a:t>Department of Electronics &amp; Communication     		  	                             Engineering</a:t>
            </a:r>
          </a:p>
          <a:p>
            <a:pPr>
              <a:buFont typeface="Wingdings" panose="05000000000000000000" pitchFamily="2" charset="2"/>
              <a:buChar char="q"/>
            </a:pPr>
            <a:r>
              <a:rPr lang="en-US" sz="2800" b="1" dirty="0" smtClean="0">
                <a:solidFill>
                  <a:schemeClr val="accent6">
                    <a:lumMod val="50000"/>
                  </a:schemeClr>
                </a:solidFill>
              </a:rPr>
              <a:t>Design electronic circuits, </a:t>
            </a:r>
          </a:p>
          <a:p>
            <a:pPr marL="0" indent="0">
              <a:buNone/>
            </a:pPr>
            <a:r>
              <a:rPr lang="en-US" sz="2800" b="1" dirty="0" smtClean="0">
                <a:solidFill>
                  <a:schemeClr val="accent6">
                    <a:lumMod val="50000"/>
                  </a:schemeClr>
                </a:solidFill>
              </a:rPr>
              <a:t>Devices VLSI devices &amp; their </a:t>
            </a:r>
          </a:p>
          <a:p>
            <a:pPr marL="0" indent="0">
              <a:buNone/>
            </a:pPr>
            <a:r>
              <a:rPr lang="en-US" sz="2800" b="1" dirty="0" smtClean="0">
                <a:solidFill>
                  <a:schemeClr val="accent6">
                    <a:lumMod val="50000"/>
                  </a:schemeClr>
                </a:solidFill>
              </a:rPr>
              <a:t>systems.</a:t>
            </a:r>
          </a:p>
          <a:p>
            <a:pPr>
              <a:buFont typeface="Wingdings" panose="05000000000000000000" pitchFamily="2" charset="2"/>
              <a:buChar char="q"/>
            </a:pPr>
            <a:r>
              <a:rPr lang="en-US" sz="2800" b="1" dirty="0" smtClean="0">
                <a:solidFill>
                  <a:schemeClr val="accent6">
                    <a:lumMod val="50000"/>
                  </a:schemeClr>
                </a:solidFill>
              </a:rPr>
              <a:t>Design and test electrical </a:t>
            </a:r>
          </a:p>
          <a:p>
            <a:pPr marL="0" indent="0">
              <a:buNone/>
            </a:pPr>
            <a:r>
              <a:rPr lang="en-US" sz="2800" b="1" dirty="0">
                <a:solidFill>
                  <a:schemeClr val="accent6">
                    <a:lumMod val="50000"/>
                  </a:schemeClr>
                </a:solidFill>
              </a:rPr>
              <a:t>c</a:t>
            </a:r>
            <a:r>
              <a:rPr lang="en-US" sz="2800" b="1" dirty="0" smtClean="0">
                <a:solidFill>
                  <a:schemeClr val="accent6">
                    <a:lumMod val="50000"/>
                  </a:schemeClr>
                </a:solidFill>
              </a:rPr>
              <a:t>omponents such as resistors, </a:t>
            </a:r>
          </a:p>
          <a:p>
            <a:pPr marL="0" indent="0">
              <a:buNone/>
            </a:pPr>
            <a:r>
              <a:rPr lang="en-US" sz="2800" b="1" dirty="0" smtClean="0">
                <a:solidFill>
                  <a:schemeClr val="accent6">
                    <a:lumMod val="50000"/>
                  </a:schemeClr>
                </a:solidFill>
              </a:rPr>
              <a:t>Capacitors, diodes &amp; transistors</a:t>
            </a:r>
          </a:p>
          <a:p>
            <a:pPr marL="0" indent="0">
              <a:buNone/>
            </a:pPr>
            <a:endParaRPr lang="en-US" sz="2800" b="1" dirty="0" smtClean="0">
              <a:solidFill>
                <a:schemeClr val="tx2">
                  <a:lumMod val="75000"/>
                </a:schemeClr>
              </a:solidFill>
            </a:endParaRP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367" y="457200"/>
            <a:ext cx="1591612" cy="15916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926" y="2959768"/>
            <a:ext cx="4071474" cy="3441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194111187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solidFill>
                  <a:schemeClr val="bg1"/>
                </a:solidFill>
              </a:rPr>
              <a:t>Department of Electronics &amp; Communication </a:t>
            </a:r>
            <a:r>
              <a:rPr lang="en-US" sz="2400" b="1" dirty="0" smtClean="0">
                <a:solidFill>
                  <a:schemeClr val="bg1"/>
                </a:solidFill>
              </a:rPr>
              <a:t>Engineering</a:t>
            </a:r>
            <a:endParaRPr lang="en-US" sz="2400"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265" y="2406316"/>
            <a:ext cx="5322771" cy="3994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293" y="2444817"/>
            <a:ext cx="5553775" cy="3975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0737941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smtClean="0">
                <a:solidFill>
                  <a:srgbClr val="C00000"/>
                </a:solidFill>
              </a:rPr>
              <a:t>Department of Information Technology</a:t>
            </a:r>
          </a:p>
          <a:p>
            <a:pPr>
              <a:buFont typeface="Wingdings" panose="05000000000000000000" pitchFamily="2" charset="2"/>
              <a:buChar char="q"/>
            </a:pPr>
            <a:r>
              <a:rPr lang="en-US" sz="2800" b="1" dirty="0" smtClean="0">
                <a:solidFill>
                  <a:schemeClr val="accent6">
                    <a:lumMod val="50000"/>
                  </a:schemeClr>
                </a:solidFill>
              </a:rPr>
              <a:t>Unveil the power of click to enter </a:t>
            </a:r>
          </a:p>
          <a:p>
            <a:pPr marL="0" indent="0">
              <a:buNone/>
            </a:pPr>
            <a:r>
              <a:rPr lang="en-US" sz="2800" b="1" dirty="0" smtClean="0">
                <a:solidFill>
                  <a:schemeClr val="accent6">
                    <a:lumMod val="50000"/>
                  </a:schemeClr>
                </a:solidFill>
              </a:rPr>
              <a:t>   the World of Knowledge.</a:t>
            </a:r>
          </a:p>
          <a:p>
            <a:pPr>
              <a:buFont typeface="Wingdings" panose="05000000000000000000" pitchFamily="2" charset="2"/>
              <a:buChar char="q"/>
            </a:pPr>
            <a:r>
              <a:rPr lang="en-US" sz="2800" b="1" dirty="0" smtClean="0">
                <a:solidFill>
                  <a:schemeClr val="accent6">
                    <a:lumMod val="50000"/>
                  </a:schemeClr>
                </a:solidFill>
              </a:rPr>
              <a:t>Latest trends in software design </a:t>
            </a:r>
          </a:p>
          <a:p>
            <a:pPr marL="0" indent="0">
              <a:buNone/>
            </a:pPr>
            <a:r>
              <a:rPr lang="en-US" sz="2800" b="1" dirty="0" smtClean="0">
                <a:solidFill>
                  <a:schemeClr val="accent6">
                    <a:lumMod val="50000"/>
                  </a:schemeClr>
                </a:solidFill>
              </a:rPr>
              <a:t>   and  web development.</a:t>
            </a:r>
          </a:p>
          <a:p>
            <a:pPr>
              <a:buFont typeface="Wingdings" panose="05000000000000000000" pitchFamily="2" charset="2"/>
              <a:buChar char="q"/>
            </a:pPr>
            <a:r>
              <a:rPr lang="en-US" sz="2800" b="1" dirty="0" smtClean="0">
                <a:solidFill>
                  <a:schemeClr val="accent6">
                    <a:lumMod val="50000"/>
                  </a:schemeClr>
                </a:solidFill>
              </a:rPr>
              <a:t>Programming languages</a:t>
            </a:r>
          </a:p>
          <a:p>
            <a:pPr>
              <a:buFont typeface="Wingdings" panose="05000000000000000000" pitchFamily="2" charset="2"/>
              <a:buChar char="q"/>
            </a:pPr>
            <a:r>
              <a:rPr lang="en-US" sz="2800" b="1" dirty="0" smtClean="0">
                <a:solidFill>
                  <a:schemeClr val="accent6">
                    <a:lumMod val="50000"/>
                  </a:schemeClr>
                </a:solidFill>
              </a:rPr>
              <a:t>Online services, e-commerce. </a:t>
            </a:r>
          </a:p>
          <a:p>
            <a:pPr marL="0" indent="0">
              <a:buNone/>
            </a:pPr>
            <a:endParaRPr lang="en-US" sz="2800" b="1" dirty="0" smtClean="0">
              <a:solidFill>
                <a:schemeClr val="tx2">
                  <a:lumMod val="75000"/>
                </a:schemeClr>
              </a:solidFill>
            </a:endParaRP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518" y="486835"/>
            <a:ext cx="1545402" cy="15454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589" y="3086099"/>
            <a:ext cx="4572000" cy="328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71544611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a:solidFill>
                  <a:srgbClr val="C00000"/>
                </a:solidFill>
              </a:rPr>
              <a:t>Department of Information Technology</a:t>
            </a:r>
          </a:p>
          <a:p>
            <a:pPr marL="0" indent="0">
              <a:buNone/>
            </a:pPr>
            <a:endParaRPr lang="en-US" sz="2800" b="1" dirty="0" smtClean="0">
              <a:solidFill>
                <a:schemeClr val="tx2">
                  <a:lumMod val="75000"/>
                </a:schemeClr>
              </a:solidFill>
            </a:endParaRP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518" y="486835"/>
            <a:ext cx="1545402" cy="154540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24" y="3009397"/>
            <a:ext cx="5387892" cy="3486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546" y="3009398"/>
            <a:ext cx="5390147" cy="3486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76743421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a:solidFill>
                  <a:srgbClr val="C00000"/>
                </a:solidFill>
              </a:rPr>
              <a:t>Department of Library &amp; Information Science</a:t>
            </a:r>
          </a:p>
          <a:p>
            <a:pPr>
              <a:buFont typeface="Wingdings" panose="05000000000000000000" pitchFamily="2" charset="2"/>
              <a:buChar char="q"/>
            </a:pPr>
            <a:r>
              <a:rPr lang="en-US" sz="2800" b="1" dirty="0" smtClean="0">
                <a:solidFill>
                  <a:schemeClr val="accent6">
                    <a:lumMod val="50000"/>
                  </a:schemeClr>
                </a:solidFill>
              </a:rPr>
              <a:t>Deals with collecting, preserving</a:t>
            </a:r>
          </a:p>
          <a:p>
            <a:pPr marL="0" indent="0">
              <a:buNone/>
            </a:pPr>
            <a:r>
              <a:rPr lang="en-US" sz="2800" b="1" dirty="0" smtClean="0">
                <a:solidFill>
                  <a:schemeClr val="accent6">
                    <a:lumMod val="50000"/>
                  </a:schemeClr>
                </a:solidFill>
              </a:rPr>
              <a:t>    and organizing books and other </a:t>
            </a:r>
          </a:p>
          <a:p>
            <a:pPr marL="0" indent="0">
              <a:buNone/>
            </a:pPr>
            <a:r>
              <a:rPr lang="en-US" sz="2800" b="1" dirty="0" smtClean="0">
                <a:solidFill>
                  <a:schemeClr val="accent6">
                    <a:lumMod val="50000"/>
                  </a:schemeClr>
                </a:solidFill>
              </a:rPr>
              <a:t>    materials in libraries.</a:t>
            </a:r>
          </a:p>
          <a:p>
            <a:pPr>
              <a:buFont typeface="Wingdings" panose="05000000000000000000" pitchFamily="2" charset="2"/>
              <a:buChar char="q"/>
            </a:pPr>
            <a:r>
              <a:rPr lang="en-US" sz="2800" b="1" dirty="0" smtClean="0">
                <a:solidFill>
                  <a:schemeClr val="accent6">
                    <a:lumMod val="50000"/>
                  </a:schemeClr>
                </a:solidFill>
              </a:rPr>
              <a:t>Involves classification, cataloguing, </a:t>
            </a:r>
          </a:p>
          <a:p>
            <a:pPr marL="0" indent="0">
              <a:buNone/>
            </a:pPr>
            <a:r>
              <a:rPr lang="en-US" sz="2800" b="1" dirty="0" smtClean="0">
                <a:solidFill>
                  <a:schemeClr val="accent6">
                    <a:lumMod val="50000"/>
                  </a:schemeClr>
                </a:solidFill>
              </a:rPr>
              <a:t>    storing and retrieving</a:t>
            </a:r>
          </a:p>
          <a:p>
            <a:pPr marL="0" indent="0">
              <a:buNone/>
            </a:pPr>
            <a:r>
              <a:rPr lang="en-US" sz="2800" b="1" dirty="0" smtClean="0">
                <a:solidFill>
                  <a:schemeClr val="accent6">
                    <a:lumMod val="50000"/>
                  </a:schemeClr>
                </a:solidFill>
              </a:rPr>
              <a:t>    information.</a:t>
            </a: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037" y="461555"/>
            <a:ext cx="1624822" cy="16248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035" y="3188367"/>
            <a:ext cx="4241501" cy="3260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381510346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Govt</a:t>
            </a:r>
            <a:r>
              <a:rPr lang="en-US" b="1" dirty="0"/>
              <a:t>. Polytechnic </a:t>
            </a:r>
            <a:r>
              <a:rPr lang="en-US" b="1" dirty="0" smtClean="0"/>
              <a:t>College,    </a:t>
            </a:r>
            <a:r>
              <a:rPr lang="en-US" b="1" dirty="0"/>
              <a:t>			</a:t>
            </a:r>
            <a:r>
              <a:rPr lang="en-US" b="1" dirty="0" smtClean="0"/>
              <a:t>Jalandhar</a:t>
            </a:r>
            <a:endParaRPr lang="en-US" dirty="0"/>
          </a:p>
        </p:txBody>
      </p:sp>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C00000"/>
                </a:solidFill>
              </a:rPr>
              <a:t>          </a:t>
            </a:r>
            <a:r>
              <a:rPr lang="en-US" sz="3200" b="1" dirty="0">
                <a:solidFill>
                  <a:srgbClr val="C00000"/>
                </a:solidFill>
              </a:rPr>
              <a:t>Department of Modern Office Practice</a:t>
            </a:r>
          </a:p>
          <a:p>
            <a:pPr>
              <a:buFont typeface="Wingdings" panose="05000000000000000000" pitchFamily="2" charset="2"/>
              <a:buChar char="q"/>
            </a:pPr>
            <a:r>
              <a:rPr lang="en-US" sz="2800" b="1" dirty="0" smtClean="0">
                <a:solidFill>
                  <a:schemeClr val="accent6">
                    <a:lumMod val="50000"/>
                  </a:schemeClr>
                </a:solidFill>
              </a:rPr>
              <a:t>Enable students to perform various </a:t>
            </a:r>
          </a:p>
          <a:p>
            <a:pPr marL="0" indent="0">
              <a:buNone/>
            </a:pPr>
            <a:r>
              <a:rPr lang="en-US" sz="2800" b="1" dirty="0" smtClean="0">
                <a:solidFill>
                  <a:schemeClr val="accent6">
                    <a:lumMod val="50000"/>
                  </a:schemeClr>
                </a:solidFill>
              </a:rPr>
              <a:t>   operations and procedures with the</a:t>
            </a:r>
          </a:p>
          <a:p>
            <a:pPr marL="0" indent="0">
              <a:buNone/>
            </a:pPr>
            <a:r>
              <a:rPr lang="en-US" sz="2800" b="1" dirty="0" smtClean="0">
                <a:solidFill>
                  <a:schemeClr val="accent6">
                    <a:lumMod val="50000"/>
                  </a:schemeClr>
                </a:solidFill>
              </a:rPr>
              <a:t>   help of modern methods and </a:t>
            </a:r>
          </a:p>
          <a:p>
            <a:pPr marL="0" indent="0">
              <a:buNone/>
            </a:pPr>
            <a:r>
              <a:rPr lang="en-US" sz="2800" b="1" dirty="0">
                <a:solidFill>
                  <a:schemeClr val="accent6">
                    <a:lumMod val="50000"/>
                  </a:schemeClr>
                </a:solidFill>
              </a:rPr>
              <a:t> </a:t>
            </a:r>
            <a:r>
              <a:rPr lang="en-US" sz="2800" b="1" dirty="0" smtClean="0">
                <a:solidFill>
                  <a:schemeClr val="accent6">
                    <a:lumMod val="50000"/>
                  </a:schemeClr>
                </a:solidFill>
              </a:rPr>
              <a:t>  equipments.</a:t>
            </a:r>
          </a:p>
          <a:p>
            <a:pPr>
              <a:buFont typeface="Wingdings" panose="05000000000000000000" pitchFamily="2" charset="2"/>
              <a:buChar char="q"/>
            </a:pPr>
            <a:r>
              <a:rPr lang="en-US" sz="2800" b="1" dirty="0" smtClean="0">
                <a:solidFill>
                  <a:schemeClr val="accent6">
                    <a:lumMod val="50000"/>
                  </a:schemeClr>
                </a:solidFill>
              </a:rPr>
              <a:t>Impart abilities and skills to cope up </a:t>
            </a:r>
          </a:p>
          <a:p>
            <a:pPr marL="0" indent="0">
              <a:buNone/>
            </a:pPr>
            <a:r>
              <a:rPr lang="en-US" sz="2800" b="1" dirty="0" smtClean="0">
                <a:solidFill>
                  <a:schemeClr val="accent6">
                    <a:lumMod val="50000"/>
                  </a:schemeClr>
                </a:solidFill>
              </a:rPr>
              <a:t>   with the era of information technology.</a:t>
            </a: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504" y="438508"/>
            <a:ext cx="1622112" cy="16221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003" y="3104147"/>
            <a:ext cx="4031849" cy="3152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4733734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EBEBEB"/>
                </a:solidFill>
              </a:rPr>
              <a:t>Govt. Polytechnic College,    Jalandhar</a:t>
            </a:r>
            <a:endParaRPr lang="en-US" b="1" dirty="0"/>
          </a:p>
        </p:txBody>
      </p:sp>
      <p:sp>
        <p:nvSpPr>
          <p:cNvPr id="5" name="TextBox 4"/>
          <p:cNvSpPr txBox="1"/>
          <p:nvPr/>
        </p:nvSpPr>
        <p:spPr>
          <a:xfrm>
            <a:off x="515155" y="2343955"/>
            <a:ext cx="4533364" cy="4052391"/>
          </a:xfrm>
          <a:prstGeom prst="rect">
            <a:avLst/>
          </a:prstGeom>
          <a:noFill/>
        </p:spPr>
        <p:txBody>
          <a:bodyPr wrap="square" rtlCol="0">
            <a:spAutoFit/>
          </a:bodyPr>
          <a:lstStyle/>
          <a:p>
            <a:pPr algn="just">
              <a:spcBef>
                <a:spcPts val="1000"/>
              </a:spcBef>
              <a:buClr>
                <a:schemeClr val="accent1"/>
              </a:buClr>
              <a:buSzPct val="80000"/>
            </a:pPr>
            <a:r>
              <a:rPr lang="en-US" sz="1600" b="1" dirty="0">
                <a:solidFill>
                  <a:srgbClr val="002060"/>
                </a:solidFill>
              </a:rPr>
              <a:t>Government Polytechnic </a:t>
            </a:r>
            <a:r>
              <a:rPr lang="en-US" sz="1600" b="1" dirty="0" smtClean="0">
                <a:solidFill>
                  <a:srgbClr val="002060"/>
                </a:solidFill>
              </a:rPr>
              <a:t>College, </a:t>
            </a:r>
            <a:r>
              <a:rPr lang="en-US" sz="1600" b="1" dirty="0">
                <a:solidFill>
                  <a:srgbClr val="002060"/>
                </a:solidFill>
              </a:rPr>
              <a:t>Jalandhar was established in 1970. </a:t>
            </a:r>
          </a:p>
          <a:p>
            <a:pPr algn="just">
              <a:spcBef>
                <a:spcPts val="1000"/>
              </a:spcBef>
              <a:buClr>
                <a:schemeClr val="accent1"/>
              </a:buClr>
              <a:buSzPct val="80000"/>
            </a:pPr>
            <a:r>
              <a:rPr lang="en-US" sz="1600" b="1" dirty="0">
                <a:solidFill>
                  <a:srgbClr val="002060"/>
                </a:solidFill>
              </a:rPr>
              <a:t>The college is approved by All India Council of Technical Education, New Delhi. </a:t>
            </a:r>
          </a:p>
          <a:p>
            <a:pPr algn="just">
              <a:spcBef>
                <a:spcPts val="1000"/>
              </a:spcBef>
              <a:buClr>
                <a:schemeClr val="accent1"/>
              </a:buClr>
              <a:buSzPct val="80000"/>
            </a:pPr>
            <a:r>
              <a:rPr lang="en-US" sz="1600" b="1" dirty="0">
                <a:solidFill>
                  <a:srgbClr val="002060"/>
                </a:solidFill>
              </a:rPr>
              <a:t>The campus is situated on Ladowali Road just 1 km from Bus stand Jalandhar and 1.5 Kms from Railway Station Jalandhar. </a:t>
            </a:r>
          </a:p>
          <a:p>
            <a:pPr algn="just">
              <a:spcBef>
                <a:spcPts val="1000"/>
              </a:spcBef>
              <a:buClr>
                <a:schemeClr val="accent1"/>
              </a:buClr>
              <a:buSzPct val="80000"/>
            </a:pPr>
            <a:r>
              <a:rPr lang="en-US" sz="1600" b="1" dirty="0">
                <a:solidFill>
                  <a:srgbClr val="002060"/>
                </a:solidFill>
              </a:rPr>
              <a:t>The institution has beautiful administrative block, hostel, staff colony, well maintained lawns and grounds spread over an area of 10 acres.</a:t>
            </a:r>
          </a:p>
          <a:p>
            <a:pPr algn="ctr">
              <a:spcBef>
                <a:spcPts val="1000"/>
              </a:spcBef>
              <a:buClr>
                <a:schemeClr val="accent1"/>
              </a:buClr>
              <a:buSzPct val="80000"/>
            </a:pPr>
            <a:r>
              <a:rPr lang="en-US" sz="2400" b="1" dirty="0">
                <a:solidFill>
                  <a:srgbClr val="FF0000"/>
                </a:solidFill>
              </a:rPr>
              <a:t>Best Polytechnic College Award in </a:t>
            </a:r>
            <a:r>
              <a:rPr lang="en-US" sz="2400" b="1" dirty="0" smtClean="0">
                <a:solidFill>
                  <a:srgbClr val="FF0000"/>
                </a:solidFill>
              </a:rPr>
              <a:t>2006</a:t>
            </a:r>
            <a:endParaRPr lang="en-US" sz="2400" b="1"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3786" y="489396"/>
            <a:ext cx="1506829" cy="1506829"/>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8520" y="2343955"/>
            <a:ext cx="6694301" cy="4420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731406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C00000"/>
                </a:solidFill>
              </a:rPr>
              <a:t>                       Department of Pharmacy</a:t>
            </a:r>
          </a:p>
          <a:p>
            <a:pPr algn="just">
              <a:buFont typeface="Wingdings" panose="05000000000000000000" pitchFamily="2" charset="2"/>
              <a:buChar char="q"/>
            </a:pPr>
            <a:r>
              <a:rPr lang="en-US" sz="2800" b="1" dirty="0" smtClean="0">
                <a:solidFill>
                  <a:schemeClr val="accent6">
                    <a:lumMod val="50000"/>
                  </a:schemeClr>
                </a:solidFill>
              </a:rPr>
              <a:t>Involves compounding, dispensing,</a:t>
            </a:r>
          </a:p>
          <a:p>
            <a:pPr marL="0" indent="0" algn="just">
              <a:buNone/>
            </a:pPr>
            <a:r>
              <a:rPr lang="en-US" sz="2800" b="1" dirty="0" smtClean="0">
                <a:solidFill>
                  <a:schemeClr val="accent6">
                    <a:lumMod val="50000"/>
                  </a:schemeClr>
                </a:solidFill>
              </a:rPr>
              <a:t>   clinical testing of drugs and cosmetics.</a:t>
            </a:r>
          </a:p>
          <a:p>
            <a:pPr algn="just">
              <a:buFont typeface="Wingdings" panose="05000000000000000000" pitchFamily="2" charset="2"/>
              <a:buChar char="q"/>
            </a:pPr>
            <a:r>
              <a:rPr lang="en-US" sz="2800" b="1" dirty="0" smtClean="0">
                <a:solidFill>
                  <a:schemeClr val="accent6">
                    <a:lumMod val="50000"/>
                  </a:schemeClr>
                </a:solidFill>
              </a:rPr>
              <a:t>After completion of diploma, </a:t>
            </a:r>
          </a:p>
          <a:p>
            <a:pPr marL="0" indent="0" algn="just">
              <a:buNone/>
            </a:pPr>
            <a:r>
              <a:rPr lang="en-US" sz="2800" b="1" dirty="0" smtClean="0">
                <a:solidFill>
                  <a:schemeClr val="accent6">
                    <a:lumMod val="50000"/>
                  </a:schemeClr>
                </a:solidFill>
              </a:rPr>
              <a:t>   student is registered as </a:t>
            </a:r>
          </a:p>
          <a:p>
            <a:pPr marL="0" indent="0" algn="just">
              <a:buNone/>
            </a:pPr>
            <a:r>
              <a:rPr lang="en-US" sz="2800" b="1" dirty="0">
                <a:solidFill>
                  <a:schemeClr val="accent6">
                    <a:lumMod val="50000"/>
                  </a:schemeClr>
                </a:solidFill>
              </a:rPr>
              <a:t> </a:t>
            </a:r>
            <a:r>
              <a:rPr lang="en-US" sz="2800" b="1" dirty="0" smtClean="0">
                <a:solidFill>
                  <a:schemeClr val="accent6">
                    <a:lumMod val="50000"/>
                  </a:schemeClr>
                </a:solidFill>
              </a:rPr>
              <a:t>  Pharmacist in DHS.</a:t>
            </a:r>
          </a:p>
          <a:p>
            <a:pPr marL="0" indent="0">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125" y="450761"/>
            <a:ext cx="1596980" cy="15969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368" y="3031957"/>
            <a:ext cx="3922295" cy="3332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241710383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4" name="Picture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4900"/>
                    </a14:imgEffect>
                    <a14:imgEffect>
                      <a14:brightnessContrast bright="-40000" contrast="41000"/>
                    </a14:imgEffect>
                  </a14:imgLayer>
                </a14:imgProps>
              </a:ext>
            </a:extLst>
          </a:blip>
          <a:srcRect t="34250"/>
          <a:stretch>
            <a:fillRect/>
          </a:stretch>
        </p:blipFill>
        <p:spPr bwMode="auto">
          <a:xfrm>
            <a:off x="533345" y="2389908"/>
            <a:ext cx="5617171" cy="395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28000" contrast="53000"/>
                    </a14:imgEffect>
                  </a14:imgLayer>
                </a14:imgProps>
              </a:ext>
            </a:extLst>
          </a:blip>
          <a:srcRect t="30051"/>
          <a:stretch>
            <a:fillRect/>
          </a:stretch>
        </p:blipFill>
        <p:spPr bwMode="auto">
          <a:xfrm>
            <a:off x="6364705" y="2389908"/>
            <a:ext cx="5329990" cy="3950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518" y="450760"/>
            <a:ext cx="1604493" cy="1604493"/>
          </a:xfrm>
          <a:prstGeom prst="rect">
            <a:avLst/>
          </a:prstGeom>
        </p:spPr>
      </p:pic>
      <p:sp>
        <p:nvSpPr>
          <p:cNvPr id="11" name="TextBox 10"/>
          <p:cNvSpPr txBox="1"/>
          <p:nvPr/>
        </p:nvSpPr>
        <p:spPr>
          <a:xfrm>
            <a:off x="717452" y="5762242"/>
            <a:ext cx="2096086" cy="87770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8674766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5"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brightnessContrast bright="-18000" contrast="24000"/>
                    </a14:imgEffect>
                  </a14:imgLayer>
                </a14:imgProps>
              </a:ext>
            </a:extLst>
          </a:blip>
          <a:srcRect l="1363" t="10223" r="-2" b="2"/>
          <a:stretch>
            <a:fillRect/>
          </a:stretch>
        </p:blipFill>
        <p:spPr bwMode="auto">
          <a:xfrm>
            <a:off x="6184232" y="2466474"/>
            <a:ext cx="5493350" cy="4030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0518" y="450760"/>
            <a:ext cx="1604493" cy="1604493"/>
          </a:xfrm>
          <a:prstGeom prst="rect">
            <a:avLst/>
          </a:prstGeom>
        </p:spPr>
      </p:pic>
      <p:sp>
        <p:nvSpPr>
          <p:cNvPr id="11" name="TextBox 10"/>
          <p:cNvSpPr txBox="1"/>
          <p:nvPr/>
        </p:nvSpPr>
        <p:spPr>
          <a:xfrm>
            <a:off x="717452" y="5762242"/>
            <a:ext cx="2096086" cy="877709"/>
          </a:xfrm>
          <a:prstGeom prst="rect">
            <a:avLst/>
          </a:prstGeom>
          <a:noFill/>
        </p:spPr>
        <p:txBody>
          <a:bodyPr wrap="square" rtlCol="0">
            <a:spAutoFit/>
          </a:bodyPr>
          <a:lstStyle/>
          <a:p>
            <a:endParaRPr lang="en-US" dirty="0"/>
          </a:p>
        </p:txBody>
      </p:sp>
      <p:pic>
        <p:nvPicPr>
          <p:cNvPr id="19" name="Content Placeholder 3"/>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581473" y="2466474"/>
            <a:ext cx="5386190" cy="4030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1094165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518" y="450760"/>
            <a:ext cx="1604493" cy="1604493"/>
          </a:xfrm>
          <a:prstGeom prst="rect">
            <a:avLst/>
          </a:prstGeom>
        </p:spPr>
      </p:pic>
      <p:sp>
        <p:nvSpPr>
          <p:cNvPr id="11" name="TextBox 10"/>
          <p:cNvSpPr txBox="1"/>
          <p:nvPr/>
        </p:nvSpPr>
        <p:spPr>
          <a:xfrm>
            <a:off x="717452" y="5762242"/>
            <a:ext cx="2096086" cy="877709"/>
          </a:xfrm>
          <a:prstGeom prst="rect">
            <a:avLst/>
          </a:prstGeom>
          <a:noFill/>
        </p:spPr>
        <p:txBody>
          <a:bodyPr wrap="square" rtlCol="0">
            <a:spAutoFit/>
          </a:bodyPr>
          <a:lstStyle/>
          <a:p>
            <a:endParaRPr lang="en-US" dirty="0"/>
          </a:p>
        </p:txBody>
      </p:sp>
      <p:pic>
        <p:nvPicPr>
          <p:cNvPr id="20" name="Picture 19"/>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57200" y="2382252"/>
            <a:ext cx="5531664" cy="401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 name="Picture 6" descr="C:\Users\ECEgpcg\Downloads\WhatsApp Image 2019-04-18 at 2.13.55 PM (1).jpe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a:off x="6126532" y="2382252"/>
            <a:ext cx="5580194" cy="4018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876195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4" name="Picture 2" descr="C:\Users\ece1\Desktop\photos\62df6289-5bcf-48a1-ae7b-e6740b9dbd22.jpg"/>
          <p:cNvPicPr>
            <a:picLocks noGrp="1" noChangeAspect="1" noChangeArrowheads="1"/>
          </p:cNvPicPr>
          <p:nvPr>
            <p:ph idx="1"/>
          </p:nvPr>
        </p:nvPicPr>
        <p:blipFill>
          <a:blip r:embed="rId2"/>
          <a:srcRect/>
          <a:stretch>
            <a:fillRect/>
          </a:stretch>
        </p:blipFill>
        <p:spPr bwMode="auto">
          <a:xfrm>
            <a:off x="529388" y="2409690"/>
            <a:ext cx="5594686" cy="3991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7488" y="432398"/>
            <a:ext cx="1643128" cy="1643128"/>
          </a:xfrm>
          <a:prstGeom prst="rect">
            <a:avLst/>
          </a:prstGeom>
        </p:spPr>
      </p:pic>
      <p:pic>
        <p:nvPicPr>
          <p:cNvPr id="9" name="Picture 2" descr="C:\Users\ece1\Desktop\c57c8468-d096-4ca6-adb1-1256ff71f242 (1).jpg"/>
          <p:cNvPicPr>
            <a:picLocks noChangeAspect="1" noChangeArrowheads="1"/>
          </p:cNvPicPr>
          <p:nvPr/>
        </p:nvPicPr>
        <p:blipFill>
          <a:blip r:embed="rId4"/>
          <a:srcRect/>
          <a:stretch>
            <a:fillRect/>
          </a:stretch>
        </p:blipFill>
        <p:spPr bwMode="auto">
          <a:xfrm>
            <a:off x="6280484" y="2409690"/>
            <a:ext cx="5402179" cy="3991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87572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7488" y="432398"/>
            <a:ext cx="1643128" cy="1643128"/>
          </a:xfrm>
          <a:prstGeom prst="rect">
            <a:avLst/>
          </a:prstGeom>
        </p:spPr>
      </p:pic>
      <p:pic>
        <p:nvPicPr>
          <p:cNvPr id="10" name="Picture 5" descr="C:\Users\HARSH\Downloads\WhatsApp Image 2019-02-27 at 9.53.20 AM (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20000" contrast="-20000"/>
                    </a14:imgEffect>
                  </a14:imgLayer>
                </a14:imgProps>
              </a:ext>
            </a:extLst>
          </a:blip>
          <a:srcRect/>
          <a:stretch>
            <a:fillRect/>
          </a:stretch>
        </p:blipFill>
        <p:spPr bwMode="auto">
          <a:xfrm>
            <a:off x="573504" y="2436392"/>
            <a:ext cx="5490412" cy="4036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descr="C:\Users\HARSH\Downloads\WhatsApp Image 2019-02-27 at 9.53.20 AM (2).jpe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6272462" y="2436391"/>
            <a:ext cx="5374159" cy="4036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752442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Laboratories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7488" y="432398"/>
            <a:ext cx="1643128" cy="1643128"/>
          </a:xfrm>
          <a:prstGeom prst="rect">
            <a:avLst/>
          </a:prstGeom>
        </p:spPr>
      </p:pic>
      <p:pic>
        <p:nvPicPr>
          <p:cNvPr id="14" name="Picture 4" descr="C:\Users\HARSH\Downloads\WhatsApp Image 2019-02-22 at 9.14.31 AM.jpe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292516" y="2285996"/>
            <a:ext cx="5414211" cy="4211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ece1\Desktop\photos\6c0997d3-dac3-4084-b350-659936170dd1.jpg"/>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rcRect/>
          <a:stretch>
            <a:fillRect/>
          </a:stretch>
        </p:blipFill>
        <p:spPr bwMode="auto">
          <a:xfrm>
            <a:off x="573506" y="2285996"/>
            <a:ext cx="5538535" cy="4211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701574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Clubs </a:t>
            </a:r>
            <a:endParaRPr lang="en-US" b="1" dirty="0"/>
          </a:p>
        </p:txBody>
      </p:sp>
      <p:sp>
        <p:nvSpPr>
          <p:cNvPr id="14" name="Content Placeholder 13"/>
          <p:cNvSpPr>
            <a:spLocks noGrp="1"/>
          </p:cNvSpPr>
          <p:nvPr>
            <p:ph idx="1"/>
          </p:nvPr>
        </p:nvSpPr>
        <p:spPr>
          <a:xfrm>
            <a:off x="1154955" y="2603499"/>
            <a:ext cx="9505024" cy="3893553"/>
          </a:xfrm>
        </p:spPr>
        <p:txBody>
          <a:bodyPr/>
          <a:lstStyle/>
          <a:p>
            <a:pPr>
              <a:buFont typeface="Wingdings" panose="05000000000000000000" pitchFamily="2" charset="2"/>
              <a:buChar char="q"/>
            </a:pPr>
            <a:r>
              <a:rPr lang="en-IN" sz="2000" b="1" dirty="0"/>
              <a:t>Apart from providing technical skills, we emphasize on overall personality development of students.</a:t>
            </a:r>
          </a:p>
          <a:p>
            <a:pPr>
              <a:buFont typeface="Wingdings" panose="05000000000000000000" pitchFamily="2" charset="2"/>
              <a:buChar char="q"/>
            </a:pPr>
            <a:r>
              <a:rPr lang="en-IN" sz="2000" b="1" dirty="0"/>
              <a:t>To achieve this goal college has created number of clubs.</a:t>
            </a:r>
          </a:p>
          <a:p>
            <a:endParaRPr lang="en-IN"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3631" y="507879"/>
            <a:ext cx="1578735" cy="15787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374" y="4074648"/>
            <a:ext cx="1840831" cy="16030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361" y="4062615"/>
            <a:ext cx="1943100" cy="1627108"/>
          </a:xfrm>
          <a:prstGeom prst="rect">
            <a:avLst/>
          </a:prstGeom>
        </p:spPr>
      </p:pic>
      <p:sp>
        <p:nvSpPr>
          <p:cNvPr id="3" name="Rectangle 2"/>
          <p:cNvSpPr/>
          <p:nvPr/>
        </p:nvSpPr>
        <p:spPr>
          <a:xfrm>
            <a:off x="4524414" y="5823033"/>
            <a:ext cx="732893" cy="461665"/>
          </a:xfrm>
          <a:prstGeom prst="rect">
            <a:avLst/>
          </a:prstGeom>
          <a:noFill/>
        </p:spPr>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NSS</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Rectangle 4"/>
          <p:cNvSpPr/>
          <p:nvPr/>
        </p:nvSpPr>
        <p:spPr>
          <a:xfrm>
            <a:off x="1535493" y="5702917"/>
            <a:ext cx="1556836" cy="830997"/>
          </a:xfrm>
          <a:prstGeom prst="rect">
            <a:avLst/>
          </a:prstGeom>
          <a:noFill/>
        </p:spPr>
        <p:txBody>
          <a:bodyPr wrap="none" lIns="91440" tIns="45720" rIns="91440" bIns="4572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LITERARY </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CLUB</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9158673" y="5732938"/>
            <a:ext cx="1835759" cy="892552"/>
          </a:xfrm>
          <a:prstGeom prst="rect">
            <a:avLst/>
          </a:prstGeom>
          <a:noFill/>
        </p:spPr>
        <p:txBody>
          <a:bodyPr wrap="none" lIns="91440" tIns="45720" rIns="91440" bIns="45720">
            <a:spAutoFit/>
          </a:bodyPr>
          <a:lstStyle/>
          <a:p>
            <a:pPr algn="ct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SPORTS </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CLUB</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866" y="4095341"/>
            <a:ext cx="1758366" cy="1528136"/>
          </a:xfrm>
          <a:prstGeom prst="rect">
            <a:avLst/>
          </a:prstGeom>
        </p:spPr>
      </p:pic>
      <p:sp>
        <p:nvSpPr>
          <p:cNvPr id="10" name="Rectangle 9"/>
          <p:cNvSpPr/>
          <p:nvPr/>
        </p:nvSpPr>
        <p:spPr>
          <a:xfrm>
            <a:off x="6030814" y="5754479"/>
            <a:ext cx="2938625" cy="830997"/>
          </a:xfrm>
          <a:prstGeom prst="rect">
            <a:avLst/>
          </a:prstGeom>
          <a:noFill/>
        </p:spPr>
        <p:txBody>
          <a:bodyPr wrap="none" lIns="91440" tIns="45720" rIns="91440" bIns="45720">
            <a:spAutoFit/>
          </a:bodyPr>
          <a:lstStyle/>
          <a:p>
            <a:pPr algn="ctr"/>
            <a:r>
              <a:rPr lang="en-US"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Environment </a:t>
            </a:r>
          </a:p>
          <a:p>
            <a:pPr algn="ctr"/>
            <a:r>
              <a:rPr lang="en-US" sz="2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club</a:t>
            </a:r>
            <a:endParaRPr lang="en-US" sz="2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7392" y="3939055"/>
            <a:ext cx="1894974" cy="1684421"/>
          </a:xfrm>
          <a:prstGeom prst="rect">
            <a:avLst/>
          </a:prstGeom>
        </p:spPr>
      </p:pic>
      <p:sp>
        <p:nvSpPr>
          <p:cNvPr id="15" name="Title 1"/>
          <p:cNvSpPr txBox="1">
            <a:spLocks/>
          </p:cNvSpPr>
          <p:nvPr/>
        </p:nvSpPr>
        <p:spPr bwMode="gray">
          <a:xfrm>
            <a:off x="1154953" y="1003689"/>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374" y="4104669"/>
            <a:ext cx="1840831" cy="160304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2361" y="4092636"/>
            <a:ext cx="1943100" cy="162710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866" y="4125362"/>
            <a:ext cx="1758366" cy="152813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7392" y="3969076"/>
            <a:ext cx="1894974" cy="1684421"/>
          </a:xfrm>
          <a:prstGeom prst="rect">
            <a:avLst/>
          </a:prstGeom>
        </p:spPr>
      </p:pic>
    </p:spTree>
    <p:extLst>
      <p:ext uri="{BB962C8B-B14F-4D97-AF65-F5344CB8AC3E}">
        <p14:creationId xmlns:p14="http://schemas.microsoft.com/office/powerpoint/2010/main" val="138754092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Activities by Sports Club</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192" y="2340559"/>
            <a:ext cx="5619819" cy="2764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517" y="2340558"/>
            <a:ext cx="5460643" cy="2903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2489767" y="5751559"/>
            <a:ext cx="7471918"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solidFill>
                  <a:srgbClr val="00B050"/>
                </a:solidFill>
                <a:effectLst>
                  <a:innerShdw blurRad="177800">
                    <a:schemeClr val="accent3">
                      <a:lumMod val="50000"/>
                    </a:schemeClr>
                  </a:innerShdw>
                </a:effectLst>
              </a:rPr>
              <a:t>Medals in PTIS Games</a:t>
            </a:r>
            <a:endParaRPr lang="en-US" sz="5400" b="1" cap="none" spc="0" dirty="0">
              <a:ln w="12700">
                <a:solidFill>
                  <a:schemeClr val="accent3">
                    <a:lumMod val="50000"/>
                  </a:schemeClr>
                </a:solidFill>
                <a:prstDash val="solid"/>
              </a:ln>
              <a:solidFill>
                <a:srgbClr val="00B050"/>
              </a:solidFill>
              <a:effectLst>
                <a:innerShdw blurRad="177800">
                  <a:schemeClr val="accent3">
                    <a:lumMod val="50000"/>
                  </a:schemeClr>
                </a:innerShdw>
              </a:effectLs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3631" y="507879"/>
            <a:ext cx="1578735" cy="1578735"/>
          </a:xfrm>
          <a:prstGeom prst="rect">
            <a:avLst/>
          </a:prstGeom>
        </p:spPr>
      </p:pic>
      <p:pic>
        <p:nvPicPr>
          <p:cNvPr id="1026" name="Picture 2" descr="C:\Users\ACER\GPCG\images\photo-gallery\new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177" y="2359874"/>
            <a:ext cx="5676817" cy="2884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ACER\GPCG\images\photo-gallery\new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59874"/>
            <a:ext cx="5530977" cy="288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69632908"/>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Activities by Literary Club </a:t>
            </a:r>
            <a:endParaRPr lang="en-US"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3631" y="507879"/>
            <a:ext cx="1578735" cy="1578735"/>
          </a:xfrm>
          <a:prstGeom prst="rect">
            <a:avLst/>
          </a:prstGeom>
        </p:spPr>
      </p:pic>
      <p:sp>
        <p:nvSpPr>
          <p:cNvPr id="15" name="Title 1"/>
          <p:cNvSpPr txBox="1">
            <a:spLocks/>
          </p:cNvSpPr>
          <p:nvPr/>
        </p:nvSpPr>
        <p:spPr bwMode="gray">
          <a:xfrm>
            <a:off x="1154953" y="1003689"/>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b="1" dirty="0"/>
          </a:p>
        </p:txBody>
      </p:sp>
      <p:pic>
        <p:nvPicPr>
          <p:cNvPr id="3074" name="Picture 2" descr="C:\Users\sandeep kaur\Downloads\20190925_16012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8866177" y="1614810"/>
            <a:ext cx="2100377" cy="3501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985624" y="3794531"/>
            <a:ext cx="1861482" cy="3501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descr="C:\Users\sandeep kaur\Downloads\IMG-20191106-WA00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7673" y="2362987"/>
            <a:ext cx="3404938" cy="2052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6" name="Picture 4" descr="C:\Users\sandeep kaur\Downloads\20190130_125916.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83242" y="2362988"/>
            <a:ext cx="3609474" cy="2052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7" name="Picture 5" descr="C:\Users\sandeep kaur\Downloads\20190125_120532.jpg"/>
          <p:cNvPicPr>
            <a:picLocks noChangeAspect="1" noChangeArrowheads="1"/>
          </p:cNvPicPr>
          <p:nvPr/>
        </p:nvPicPr>
        <p:blipFill rotWithShape="1">
          <a:blip r:embed="rId8">
            <a:extLst>
              <a:ext uri="{28A0092B-C50C-407E-A947-70E740481C1C}">
                <a14:useLocalDpi xmlns:a14="http://schemas.microsoft.com/office/drawing/2010/main" val="0"/>
              </a:ext>
            </a:extLst>
          </a:blip>
          <a:srcRect r="20180" b="8593"/>
          <a:stretch/>
        </p:blipFill>
        <p:spPr bwMode="auto">
          <a:xfrm>
            <a:off x="4283242" y="4614384"/>
            <a:ext cx="3609474" cy="1861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078" name="Picture 6" descr="C:\Users\sandeep kaur\Downloads\IMG-20191106-WA0013.jpg"/>
          <p:cNvPicPr>
            <a:picLocks noChangeAspect="1" noChangeArrowheads="1"/>
          </p:cNvPicPr>
          <p:nvPr/>
        </p:nvPicPr>
        <p:blipFill rotWithShape="1">
          <a:blip r:embed="rId9">
            <a:extLst>
              <a:ext uri="{28A0092B-C50C-407E-A947-70E740481C1C}">
                <a14:useLocalDpi xmlns:a14="http://schemas.microsoft.com/office/drawing/2010/main" val="0"/>
              </a:ext>
            </a:extLst>
          </a:blip>
          <a:srcRect l="17529" t="29471" r="-3783" b="-13752"/>
          <a:stretch/>
        </p:blipFill>
        <p:spPr bwMode="auto">
          <a:xfrm flipH="1">
            <a:off x="514773" y="4614384"/>
            <a:ext cx="3527838" cy="224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636515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882" y="2603499"/>
            <a:ext cx="11269014" cy="3848815"/>
          </a:xfrm>
        </p:spPr>
        <p:txBody>
          <a:bodyPr/>
          <a:lstStyle/>
          <a:p>
            <a:pPr marL="0" indent="0">
              <a:buNone/>
            </a:pPr>
            <a:r>
              <a:rPr lang="en-US" sz="3200" b="1" dirty="0" smtClean="0"/>
              <a:t>                                     </a:t>
            </a:r>
            <a:endParaRPr lang="en-US" sz="3200" b="1" dirty="0" smtClean="0">
              <a:solidFill>
                <a:srgbClr val="C00000"/>
              </a:solidFill>
            </a:endParaRPr>
          </a:p>
          <a:p>
            <a:pPr marL="0" indent="0" algn="just">
              <a:buNone/>
            </a:pPr>
            <a:r>
              <a:rPr lang="en-US" b="1" dirty="0" smtClean="0">
                <a:solidFill>
                  <a:schemeClr val="accent6">
                    <a:lumMod val="50000"/>
                  </a:schemeClr>
                </a:solidFill>
              </a:rPr>
              <a:t>“To develop the Institution as centre of excellence in field of technical education and to turn its dream into reality by imparting value based quality education to the students so that they become complete and confident individuals in order to face the stark realities of the highly competent world.”</a:t>
            </a:r>
          </a:p>
          <a:p>
            <a:pPr marL="0" indent="0" algn="just">
              <a:buNone/>
            </a:pPr>
            <a:r>
              <a:rPr lang="en-US" b="1" dirty="0" smtClean="0">
                <a:solidFill>
                  <a:schemeClr val="accent1">
                    <a:lumMod val="50000"/>
                  </a:schemeClr>
                </a:solidFill>
              </a:rPr>
              <a:t>  																	</a:t>
            </a:r>
          </a:p>
          <a:p>
            <a:pPr marL="0" indent="0" algn="just">
              <a:buNone/>
            </a:pPr>
            <a:endParaRPr lang="en-US" b="1" dirty="0" smtClean="0">
              <a:solidFill>
                <a:schemeClr val="accent1">
                  <a:lumMod val="50000"/>
                </a:schemeClr>
              </a:solidFill>
            </a:endParaRPr>
          </a:p>
          <a:p>
            <a:pPr marL="0" indent="0" algn="just">
              <a:buNone/>
            </a:pPr>
            <a:r>
              <a:rPr lang="en-US" b="1" dirty="0" smtClean="0">
                <a:solidFill>
                  <a:schemeClr val="accent6">
                    <a:lumMod val="50000"/>
                  </a:schemeClr>
                </a:solidFill>
              </a:rPr>
              <a:t>“Our Mission is to instill in young students a hunger for excellence and moral obligation towards society. We wish to make them capable of keeping peace with the young India having World’s largest youth population, where young men and women are assuming greater responsibilities each day.”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880" y="524904"/>
            <a:ext cx="1604492" cy="16044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492" y="2334126"/>
            <a:ext cx="2370221"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899" y="4253164"/>
            <a:ext cx="2384006" cy="878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410655587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Republic Day Celebrations</a:t>
            </a:r>
            <a:endParaRPr lang="en-IN" b="1" dirty="0"/>
          </a:p>
        </p:txBody>
      </p:sp>
      <p:pic>
        <p:nvPicPr>
          <p:cNvPr id="5122" name="Picture 2" descr="C:\Users\ACER\GPCG\images\slider-images\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647" y="2380130"/>
            <a:ext cx="8848166" cy="3630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1987415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sz="4400" b="1" dirty="0" smtClean="0"/>
              <a:t>Constitution Day Celebration</a:t>
            </a:r>
            <a:endParaRPr lang="en-IN" sz="44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3631" y="507879"/>
            <a:ext cx="1578735" cy="1578735"/>
          </a:xfrm>
          <a:prstGeom prst="rect">
            <a:avLst/>
          </a:prstGeom>
        </p:spPr>
      </p:pic>
      <p:pic>
        <p:nvPicPr>
          <p:cNvPr id="2050" name="Picture 2" descr="C:\Users\ACER\GPCG\images\slider-images\slide1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331" y="2529462"/>
            <a:ext cx="9389315" cy="363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39165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Extra Curricular Activities</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338" y="2390608"/>
            <a:ext cx="3428999" cy="1896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747" y="2382252"/>
            <a:ext cx="3558552" cy="191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161" b="31398"/>
          <a:stretch/>
        </p:blipFill>
        <p:spPr>
          <a:xfrm>
            <a:off x="8265696" y="2382252"/>
            <a:ext cx="3356810" cy="191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72" y="4475748"/>
            <a:ext cx="3416833" cy="2105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747" y="4475747"/>
            <a:ext cx="3558552" cy="2105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696" y="4295274"/>
            <a:ext cx="341834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3631" y="507879"/>
            <a:ext cx="1578735" cy="1578735"/>
          </a:xfrm>
          <a:prstGeom prst="rect">
            <a:avLst/>
          </a:prstGeom>
        </p:spPr>
      </p:pic>
      <p:pic>
        <p:nvPicPr>
          <p:cNvPr id="3074" name="Picture 2" descr="C:\Users\ACER\GPCG\images\slider-images\slide3.jp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75747" y="2382252"/>
            <a:ext cx="3558552" cy="191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26527707"/>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Extra Curricular Activities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9615" y="2268649"/>
            <a:ext cx="3307950" cy="2592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653" y="4227491"/>
            <a:ext cx="3855261" cy="2510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89614" y="5778416"/>
            <a:ext cx="3580327" cy="646331"/>
          </a:xfrm>
          <a:prstGeom prst="rect">
            <a:avLst/>
          </a:prstGeom>
          <a:noFill/>
        </p:spPr>
        <p:txBody>
          <a:bodyPr wrap="square" rtlCol="0">
            <a:spAutoFit/>
          </a:bodyPr>
          <a:lstStyle/>
          <a:p>
            <a:pPr algn="ctr"/>
            <a:r>
              <a:rPr lang="en-US" b="1" dirty="0" smtClean="0">
                <a:solidFill>
                  <a:schemeClr val="accent6">
                    <a:lumMod val="50000"/>
                  </a:schemeClr>
                </a:solidFill>
              </a:rPr>
              <a:t>International Yoga Day Celebration</a:t>
            </a:r>
            <a:endParaRPr lang="en-US" b="1" dirty="0">
              <a:solidFill>
                <a:schemeClr val="accent6">
                  <a:lumMod val="50000"/>
                </a:schemeClr>
              </a:solidFill>
            </a:endParaRPr>
          </a:p>
        </p:txBody>
      </p:sp>
      <p:sp>
        <p:nvSpPr>
          <p:cNvPr id="4" name="Down Arrow 3"/>
          <p:cNvSpPr/>
          <p:nvPr/>
        </p:nvSpPr>
        <p:spPr>
          <a:xfrm>
            <a:off x="2021983" y="4971018"/>
            <a:ext cx="682580" cy="8073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Up Arrow 9"/>
          <p:cNvSpPr/>
          <p:nvPr/>
        </p:nvSpPr>
        <p:spPr>
          <a:xfrm>
            <a:off x="6064629" y="3422759"/>
            <a:ext cx="605307" cy="811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75031" y="2761162"/>
            <a:ext cx="3065172" cy="646331"/>
          </a:xfrm>
          <a:prstGeom prst="rect">
            <a:avLst/>
          </a:prstGeom>
          <a:noFill/>
        </p:spPr>
        <p:txBody>
          <a:bodyPr wrap="square" rtlCol="0">
            <a:spAutoFit/>
          </a:bodyPr>
          <a:lstStyle/>
          <a:p>
            <a:pPr algn="ctr"/>
            <a:r>
              <a:rPr lang="en-US" b="1" dirty="0" smtClean="0">
                <a:solidFill>
                  <a:schemeClr val="accent6">
                    <a:lumMod val="50000"/>
                  </a:schemeClr>
                </a:solidFill>
              </a:rPr>
              <a:t>International Women’s Day Celebration</a:t>
            </a:r>
            <a:endParaRPr lang="en-US" b="1" dirty="0">
              <a:solidFill>
                <a:schemeClr val="accent6">
                  <a:lumMod val="50000"/>
                </a:schemeClr>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270" y="526547"/>
            <a:ext cx="1366648" cy="1366648"/>
          </a:xfrm>
          <a:prstGeom prst="rect">
            <a:avLst/>
          </a:prstGeom>
        </p:spPr>
      </p:pic>
      <p:sp>
        <p:nvSpPr>
          <p:cNvPr id="12" name="Up Arrow 11"/>
          <p:cNvSpPr/>
          <p:nvPr/>
        </p:nvSpPr>
        <p:spPr>
          <a:xfrm>
            <a:off x="9797489" y="4860758"/>
            <a:ext cx="605307" cy="8113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688946" y="5912292"/>
            <a:ext cx="3065172" cy="369332"/>
          </a:xfrm>
          <a:prstGeom prst="rect">
            <a:avLst/>
          </a:prstGeom>
          <a:noFill/>
        </p:spPr>
        <p:txBody>
          <a:bodyPr wrap="square" rtlCol="0">
            <a:spAutoFit/>
          </a:bodyPr>
          <a:lstStyle/>
          <a:p>
            <a:pPr algn="ctr"/>
            <a:r>
              <a:rPr lang="en-US" b="1" dirty="0" smtClean="0">
                <a:solidFill>
                  <a:schemeClr val="accent6">
                    <a:lumMod val="50000"/>
                  </a:schemeClr>
                </a:solidFill>
              </a:rPr>
              <a:t>Poster Making Winner</a:t>
            </a:r>
            <a:endParaRPr lang="en-US" b="1" dirty="0">
              <a:solidFill>
                <a:schemeClr val="accent6">
                  <a:lumMod val="50000"/>
                </a:schemeClr>
              </a:solidFill>
            </a:endParaRPr>
          </a:p>
        </p:txBody>
      </p:sp>
      <p:pic>
        <p:nvPicPr>
          <p:cNvPr id="6146" name="Picture 2" descr="C:\Users\ACER\GPCG\images\photo-gallery\yoga day.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07" y="2268648"/>
            <a:ext cx="3703340" cy="2702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27369797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Extra </a:t>
            </a:r>
            <a:r>
              <a:rPr lang="en-US" b="1" dirty="0"/>
              <a:t>Curricular Activities</a:t>
            </a:r>
            <a:endParaRPr lang="en-US" dirty="0"/>
          </a:p>
        </p:txBody>
      </p:sp>
      <p:sp>
        <p:nvSpPr>
          <p:cNvPr id="9" name="Rectangle 8"/>
          <p:cNvSpPr/>
          <p:nvPr/>
        </p:nvSpPr>
        <p:spPr>
          <a:xfrm>
            <a:off x="3054042" y="6049258"/>
            <a:ext cx="5062603" cy="646331"/>
          </a:xfrm>
          <a:prstGeom prst="rect">
            <a:avLst/>
          </a:prstGeom>
          <a:noFill/>
        </p:spPr>
        <p:txBody>
          <a:bodyPr wrap="none" lIns="91440" tIns="45720" rIns="91440" bIns="45720">
            <a:spAutoFit/>
          </a:bodyPr>
          <a:lstStyle/>
          <a:p>
            <a:pPr algn="ctr"/>
            <a:r>
              <a:rPr lang="en-US" sz="3600" b="1" dirty="0" smtClean="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Students in NSS Camp</a:t>
            </a:r>
            <a:endParaRPr lang="en-US" sz="3600" b="1" cap="none" spc="0"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endParaRPr>
          </a:p>
        </p:txBody>
      </p:sp>
      <p:sp>
        <p:nvSpPr>
          <p:cNvPr id="10" name="Rectangle 9"/>
          <p:cNvSpPr/>
          <p:nvPr/>
        </p:nvSpPr>
        <p:spPr>
          <a:xfrm>
            <a:off x="8547634" y="5826444"/>
            <a:ext cx="617477" cy="707886"/>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effectLst>
                  <a:outerShdw blurRad="12700" dist="38100" dir="2700000" algn="tl" rotWithShape="0">
                    <a:schemeClr val="bg1">
                      <a:lumMod val="50000"/>
                    </a:schemeClr>
                  </a:outerShdw>
                </a:effectLst>
              </a:rPr>
              <a:t>   </a:t>
            </a:r>
            <a:endParaRPr lang="en-US" sz="40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4098" name="Picture 2" descr="C:\Users\ACER\GPCG\images\slider-images\slide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447" y="2647561"/>
            <a:ext cx="4606551" cy="2946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descr="https://gpcgjal.org.in/images/ns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6384" y="2647561"/>
            <a:ext cx="4762500" cy="2946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20731513"/>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Top Placements</a:t>
            </a:r>
            <a:endParaRPr lang="en-US"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240055"/>
            <a:ext cx="1015365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474601"/>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Placements</a:t>
            </a:r>
            <a:endParaRPr lang="en-US"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88" y="2433918"/>
            <a:ext cx="10779212"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54136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Placements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07" y="2435598"/>
            <a:ext cx="10461812" cy="348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29318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Placements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953" y="2162175"/>
            <a:ext cx="10324058"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02547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Placements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67377"/>
            <a:ext cx="1630250" cy="163025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36" y="2420470"/>
            <a:ext cx="9587752" cy="428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52652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5" y="2603499"/>
            <a:ext cx="10333000" cy="3784421"/>
          </a:xfrm>
        </p:spPr>
        <p:txBody>
          <a:bodyPr/>
          <a:lstStyle/>
          <a:p>
            <a:pPr marL="0" indent="0">
              <a:buNone/>
            </a:pPr>
            <a:r>
              <a:rPr lang="en-US" sz="2800" b="1" dirty="0" smtClean="0">
                <a:solidFill>
                  <a:srgbClr val="FF0000"/>
                </a:solidFill>
              </a:rPr>
              <a:t>                         </a:t>
            </a:r>
            <a:r>
              <a:rPr lang="en-US" sz="2800" b="1" dirty="0" smtClean="0">
                <a:solidFill>
                  <a:srgbClr val="C00000"/>
                </a:solidFill>
              </a:rPr>
              <a:t>Message </a:t>
            </a:r>
            <a:r>
              <a:rPr lang="en-US" sz="2800" b="1" dirty="0">
                <a:solidFill>
                  <a:srgbClr val="C00000"/>
                </a:solidFill>
              </a:rPr>
              <a:t>from Principal</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850" y="428312"/>
            <a:ext cx="1617371" cy="1617371"/>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591021778"/>
              </p:ext>
            </p:extLst>
          </p:nvPr>
        </p:nvGraphicFramePr>
        <p:xfrm>
          <a:off x="1350848" y="3164305"/>
          <a:ext cx="9032404" cy="3176337"/>
        </p:xfrm>
        <a:graphic>
          <a:graphicData uri="http://schemas.openxmlformats.org/drawingml/2006/table">
            <a:tbl>
              <a:tblPr firstRow="1" bandRow="1">
                <a:tableStyleId>{2D5ABB26-0587-4C30-8999-92F81FD0307C}</a:tableStyleId>
              </a:tblPr>
              <a:tblGrid>
                <a:gridCol w="8824124"/>
                <a:gridCol w="208280"/>
              </a:tblGrid>
              <a:tr h="3176337">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530" b="1" i="1" dirty="0" smtClean="0">
                          <a:solidFill>
                            <a:srgbClr val="002060"/>
                          </a:solidFill>
                        </a:rPr>
                        <a:t>“I strongly believe that the purpose of education is to create mature, sensible, tolerant and professionally equipped individuals. To me it’s a matter of pride that our faculty and management together are ensuring that students are provided the best of learning.”</a:t>
                      </a:r>
                      <a:endParaRPr lang="en-IN" sz="253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IN" dirty="0"/>
                    </a:p>
                  </a:txBody>
                  <a:tcPr>
                    <a:lnL w="12700" cap="flat" cmpd="sng" algn="ctr">
                      <a:solidFill>
                        <a:schemeClr val="tx1"/>
                      </a:solidFill>
                      <a:prstDash val="solid"/>
                      <a:round/>
                      <a:headEnd type="none" w="med" len="med"/>
                      <a:tailEnd type="none" w="med" len="med"/>
                    </a:lnL>
                  </a:tcPr>
                </a:tc>
              </a:tr>
            </a:tbl>
          </a:graphicData>
        </a:graphic>
      </p:graphicFrame>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13411955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t="3881" b="3881"/>
          <a:stretch>
            <a:fillRect/>
          </a:stretch>
        </p:blipFill>
        <p:spPr/>
      </p:pic>
      <p:sp>
        <p:nvSpPr>
          <p:cNvPr id="8" name="Title 1"/>
          <p:cNvSpPr>
            <a:spLocks noGrp="1"/>
          </p:cNvSpPr>
          <p:nvPr>
            <p:ph type="title"/>
          </p:nvPr>
        </p:nvSpPr>
        <p:spPr>
          <a:xfrm>
            <a:off x="1491838" y="5196752"/>
            <a:ext cx="8761413" cy="706964"/>
          </a:xfrm>
        </p:spPr>
        <p:txBody>
          <a:bodyPr>
            <a:noAutofit/>
          </a:bodyPr>
          <a:lstStyle/>
          <a:p>
            <a:pPr algn="ctr"/>
            <a:r>
              <a:rPr lang="en-US" sz="3600" b="1" dirty="0">
                <a:solidFill>
                  <a:srgbClr val="EBEBEB"/>
                </a:solidFill>
              </a:rPr>
              <a:t>Govt. Polytechnic College,    Jalandhar</a:t>
            </a:r>
            <a:endParaRPr lang="en-US" sz="3600" b="1" dirty="0"/>
          </a:p>
        </p:txBody>
      </p:sp>
    </p:spTree>
    <p:extLst>
      <p:ext uri="{BB962C8B-B14F-4D97-AF65-F5344CB8AC3E}">
        <p14:creationId xmlns:p14="http://schemas.microsoft.com/office/powerpoint/2010/main" val="419385788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5" y="2490537"/>
            <a:ext cx="10333000" cy="3897383"/>
          </a:xfrm>
        </p:spPr>
        <p:txBody>
          <a:bodyPr/>
          <a:lstStyle/>
          <a:p>
            <a:pPr marL="0" indent="0">
              <a:buNone/>
            </a:pPr>
            <a:r>
              <a:rPr lang="en-US" sz="2800" b="1" dirty="0" smtClean="0">
                <a:solidFill>
                  <a:srgbClr val="C00000"/>
                </a:solidFill>
              </a:rPr>
              <a:t>                                       Faculty     </a:t>
            </a:r>
            <a:endParaRPr lang="en-US" sz="2800" b="1" dirty="0">
              <a:solidFill>
                <a:srgbClr val="C00000"/>
              </a:solidFill>
            </a:endParaRPr>
          </a:p>
          <a:p>
            <a:pPr algn="just"/>
            <a:r>
              <a:rPr lang="en-US" sz="2000" dirty="0" smtClean="0"/>
              <a:t>We  have well- qualified and incredibly diverse faculty who believes in innovation and uses modern methods of teaching.</a:t>
            </a:r>
          </a:p>
          <a:p>
            <a:pPr algn="just"/>
            <a:r>
              <a:rPr lang="en-US" sz="2000" dirty="0" smtClean="0"/>
              <a:t>All the faculty update their knowledge about latest topics through continuous preparation and faculty development programs.</a:t>
            </a:r>
          </a:p>
          <a:p>
            <a:pPr algn="just"/>
            <a:r>
              <a:rPr lang="en-US" sz="2000" dirty="0" smtClean="0"/>
              <a:t>All faculty well versed with use of latest pedagogy and interactive learning methods for formulating students for meeting modern industry requirement's.</a:t>
            </a:r>
          </a:p>
          <a:p>
            <a:pPr algn="just"/>
            <a:r>
              <a:rPr lang="en-US" sz="2000" dirty="0" smtClean="0"/>
              <a:t>Faculty’s main focus is on training of students to become thorough professionals who are responsible, knowledgeable, hardworking and team players. </a:t>
            </a:r>
          </a:p>
          <a:p>
            <a:endParaRPr lang="en-US" sz="2000" dirty="0" smtClean="0"/>
          </a:p>
          <a:p>
            <a:endParaRPr lang="en-US" sz="2000" dirty="0" smtClean="0"/>
          </a:p>
          <a:p>
            <a:endParaRPr lang="en-US" sz="2000" dirty="0" smtClean="0"/>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850" y="428312"/>
            <a:ext cx="1617371" cy="1617371"/>
          </a:xfrm>
          <a:prstGeom prst="rect">
            <a:avLst/>
          </a:prstGeom>
        </p:spPr>
      </p:pic>
      <p:sp>
        <p:nvSpPr>
          <p:cNvPr id="6"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274928057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15173772"/>
              </p:ext>
            </p:extLst>
          </p:nvPr>
        </p:nvGraphicFramePr>
        <p:xfrm>
          <a:off x="901523" y="2305046"/>
          <a:ext cx="10290218" cy="3330291"/>
        </p:xfrm>
        <a:graphic>
          <a:graphicData uri="http://schemas.openxmlformats.org/drawingml/2006/table">
            <a:tbl>
              <a:tblPr firstRow="1" bandRow="1">
                <a:tableStyleId>{284E427A-3D55-4303-BF80-6455036E1DE7}</a:tableStyleId>
              </a:tblPr>
              <a:tblGrid>
                <a:gridCol w="2846229"/>
                <a:gridCol w="824248"/>
                <a:gridCol w="4649273"/>
                <a:gridCol w="1970468"/>
              </a:tblGrid>
              <a:tr h="366217">
                <a:tc>
                  <a:txBody>
                    <a:bodyPr/>
                    <a:lstStyle/>
                    <a:p>
                      <a:r>
                        <a:rPr lang="en-US" sz="1400" b="1" dirty="0" smtClean="0"/>
                        <a:t>                Diploma</a:t>
                      </a:r>
                      <a:endParaRPr lang="en-US" sz="1400" b="1" dirty="0"/>
                    </a:p>
                  </a:txBody>
                  <a:tcPr/>
                </a:tc>
                <a:tc>
                  <a:txBody>
                    <a:bodyPr/>
                    <a:lstStyle/>
                    <a:p>
                      <a:r>
                        <a:rPr lang="en-US" sz="1400" b="1" dirty="0" smtClean="0"/>
                        <a:t> Intake</a:t>
                      </a:r>
                      <a:endParaRPr lang="en-US" sz="1400" b="1" dirty="0"/>
                    </a:p>
                  </a:txBody>
                  <a:tcPr/>
                </a:tc>
                <a:tc>
                  <a:txBody>
                    <a:bodyPr/>
                    <a:lstStyle/>
                    <a:p>
                      <a:r>
                        <a:rPr lang="en-US" sz="1400" b="1" dirty="0" smtClean="0"/>
                        <a:t>                           Eligibility</a:t>
                      </a:r>
                      <a:endParaRPr lang="en-US" sz="1400" b="1" dirty="0"/>
                    </a:p>
                  </a:txBody>
                  <a:tcPr/>
                </a:tc>
                <a:tc>
                  <a:txBody>
                    <a:bodyPr/>
                    <a:lstStyle/>
                    <a:p>
                      <a:r>
                        <a:rPr lang="en-US" sz="1400" b="1" dirty="0" smtClean="0"/>
                        <a:t>        Duration</a:t>
                      </a:r>
                      <a:endParaRPr lang="en-US" sz="1400" b="1" dirty="0"/>
                    </a:p>
                  </a:txBody>
                  <a:tcPr/>
                </a:tc>
              </a:tr>
              <a:tr h="366217">
                <a:tc>
                  <a:txBody>
                    <a:bodyPr/>
                    <a:lstStyle/>
                    <a:p>
                      <a:r>
                        <a:rPr lang="en-US" sz="1400" b="1" dirty="0" smtClean="0"/>
                        <a:t>Architecture Assistantship</a:t>
                      </a:r>
                      <a:endParaRPr lang="en-US" sz="1400" b="1" dirty="0"/>
                    </a:p>
                  </a:txBody>
                  <a:tcPr/>
                </a:tc>
                <a:tc>
                  <a:txBody>
                    <a:bodyPr/>
                    <a:lstStyle/>
                    <a:p>
                      <a:r>
                        <a:rPr lang="en-US" sz="1400" b="1" dirty="0" smtClean="0"/>
                        <a:t>30</a:t>
                      </a:r>
                      <a:endParaRPr lang="en-US" sz="1400" b="1" dirty="0"/>
                    </a:p>
                  </a:txBody>
                  <a:tcPr/>
                </a:tc>
                <a:tc>
                  <a:txBody>
                    <a:bodyPr/>
                    <a:lstStyle/>
                    <a:p>
                      <a:r>
                        <a:rPr lang="en-US" sz="1400" b="1" dirty="0" smtClean="0"/>
                        <a:t>Matriculation (Maths+Science+English)</a:t>
                      </a:r>
                      <a:endParaRPr lang="en-US" sz="1400" b="1" dirty="0"/>
                    </a:p>
                  </a:txBody>
                  <a:tcPr/>
                </a:tc>
                <a:tc>
                  <a:txBody>
                    <a:bodyPr/>
                    <a:lstStyle/>
                    <a:p>
                      <a:r>
                        <a:rPr lang="en-US" sz="1400" b="1" dirty="0" smtClean="0"/>
                        <a:t> 3 Years</a:t>
                      </a:r>
                      <a:endParaRPr lang="en-US" sz="1400" b="1" dirty="0"/>
                    </a:p>
                  </a:txBody>
                  <a:tcPr/>
                </a:tc>
              </a:tr>
              <a:tr h="366217">
                <a:tc>
                  <a:txBody>
                    <a:bodyPr/>
                    <a:lstStyle/>
                    <a:p>
                      <a:r>
                        <a:rPr lang="en-US" sz="1400" b="1" dirty="0" smtClean="0"/>
                        <a:t>Computer Engineering</a:t>
                      </a:r>
                      <a:endParaRPr lang="en-US" sz="1400" b="1" dirty="0"/>
                    </a:p>
                  </a:txBody>
                  <a:tcPr/>
                </a:tc>
                <a:tc>
                  <a:txBody>
                    <a:bodyPr/>
                    <a:lstStyle/>
                    <a:p>
                      <a:r>
                        <a:rPr lang="en-US" sz="1400" b="1" dirty="0" smtClean="0"/>
                        <a:t>60</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Matriculation (Maths+Science+English)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 3 Years</a:t>
                      </a:r>
                    </a:p>
                  </a:txBody>
                  <a:tcPr/>
                </a:tc>
              </a:tr>
              <a:tr h="654532">
                <a:tc>
                  <a:txBody>
                    <a:bodyPr/>
                    <a:lstStyle/>
                    <a:p>
                      <a:r>
                        <a:rPr lang="en-US" sz="1400" b="1" dirty="0" smtClean="0"/>
                        <a:t>Electronics &amp; Communication</a:t>
                      </a:r>
                      <a:r>
                        <a:rPr lang="en-US" sz="1400" b="1" baseline="0" dirty="0" smtClean="0"/>
                        <a:t> </a:t>
                      </a:r>
                    </a:p>
                    <a:p>
                      <a:r>
                        <a:rPr lang="en-US" sz="1400" b="1" baseline="0" dirty="0" smtClean="0"/>
                        <a:t>Engineering</a:t>
                      </a:r>
                    </a:p>
                  </a:txBody>
                  <a:tcPr/>
                </a:tc>
                <a:tc>
                  <a:txBody>
                    <a:bodyPr/>
                    <a:lstStyle/>
                    <a:p>
                      <a:r>
                        <a:rPr lang="en-US" sz="1400" b="1" dirty="0" smtClean="0"/>
                        <a:t>60</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Matriculation (Maths+Science+English)</a:t>
                      </a:r>
                    </a:p>
                    <a:p>
                      <a:endParaRPr lang="en-US" sz="1400" b="1" dirty="0"/>
                    </a:p>
                  </a:txBody>
                  <a:tcPr/>
                </a:tc>
                <a:tc>
                  <a:txBody>
                    <a:bodyPr/>
                    <a:lstStyle/>
                    <a:p>
                      <a:r>
                        <a:rPr lang="en-US" sz="1400" b="1" dirty="0" smtClean="0"/>
                        <a:t> 3 Years</a:t>
                      </a:r>
                      <a:endParaRPr lang="en-US" sz="1400" b="1" dirty="0"/>
                    </a:p>
                  </a:txBody>
                  <a:tcPr/>
                </a:tc>
              </a:tr>
              <a:tr h="3662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Information</a:t>
                      </a:r>
                      <a:r>
                        <a:rPr lang="en-US" sz="1400" b="1" baseline="0" dirty="0" smtClean="0"/>
                        <a:t> Technology</a:t>
                      </a:r>
                      <a:endParaRPr lang="en-US" sz="1400" b="1" dirty="0" smtClean="0"/>
                    </a:p>
                  </a:txBody>
                  <a:tcPr/>
                </a:tc>
                <a:tc>
                  <a:txBody>
                    <a:bodyPr/>
                    <a:lstStyle/>
                    <a:p>
                      <a:r>
                        <a:rPr lang="en-US" sz="1400" b="1" dirty="0" smtClean="0"/>
                        <a:t>30</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Matriculation (Maths+Science+English)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 3 Years</a:t>
                      </a:r>
                    </a:p>
                  </a:txBody>
                  <a:tcPr/>
                </a:tc>
              </a:tr>
              <a:tr h="478457">
                <a:tc>
                  <a:txBody>
                    <a:bodyPr/>
                    <a:lstStyle/>
                    <a:p>
                      <a:r>
                        <a:rPr lang="en-US" sz="1400" b="1" dirty="0" smtClean="0"/>
                        <a:t>Library &amp; Information Science</a:t>
                      </a:r>
                      <a:endParaRPr lang="en-US" sz="1400" b="1" dirty="0"/>
                    </a:p>
                  </a:txBody>
                  <a:tcPr/>
                </a:tc>
                <a:tc>
                  <a:txBody>
                    <a:bodyPr/>
                    <a:lstStyle/>
                    <a:p>
                      <a:r>
                        <a:rPr lang="en-US" sz="1400" b="1" dirty="0" smtClean="0"/>
                        <a:t>30</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Matriculation (Maths+Science+English)</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 3 Years</a:t>
                      </a:r>
                    </a:p>
                  </a:txBody>
                  <a:tcPr/>
                </a:tc>
              </a:tr>
              <a:tr h="366217">
                <a:tc>
                  <a:txBody>
                    <a:bodyPr/>
                    <a:lstStyle/>
                    <a:p>
                      <a:r>
                        <a:rPr lang="en-US" sz="1400" b="1" dirty="0" smtClean="0"/>
                        <a:t>Modern Office Practice</a:t>
                      </a:r>
                      <a:endParaRPr lang="en-US" sz="1400" b="1" dirty="0"/>
                    </a:p>
                  </a:txBody>
                  <a:tcPr/>
                </a:tc>
                <a:tc>
                  <a:txBody>
                    <a:bodyPr/>
                    <a:lstStyle/>
                    <a:p>
                      <a:r>
                        <a:rPr lang="en-US" sz="1400" b="1" dirty="0" smtClean="0"/>
                        <a:t>30</a:t>
                      </a:r>
                      <a:endParaRPr lang="en-US" sz="1400" b="1" dirty="0"/>
                    </a:p>
                  </a:txBody>
                  <a:tcPr/>
                </a:tc>
                <a:tc>
                  <a:txBody>
                    <a:bodyPr/>
                    <a:lstStyle/>
                    <a:p>
                      <a:r>
                        <a:rPr lang="en-US" sz="1400" b="1" dirty="0" smtClean="0"/>
                        <a:t>10+2 (Any Stream)</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t> 3 Years</a:t>
                      </a:r>
                    </a:p>
                  </a:txBody>
                  <a:tcPr/>
                </a:tc>
              </a:tr>
              <a:tr h="366217">
                <a:tc>
                  <a:txBody>
                    <a:bodyPr/>
                    <a:lstStyle/>
                    <a:p>
                      <a:r>
                        <a:rPr lang="en-US" sz="1400" b="1" dirty="0" smtClean="0"/>
                        <a:t>D. Pharmacy</a:t>
                      </a:r>
                      <a:endParaRPr lang="en-US" sz="1400" b="1" dirty="0"/>
                    </a:p>
                  </a:txBody>
                  <a:tcPr/>
                </a:tc>
                <a:tc>
                  <a:txBody>
                    <a:bodyPr/>
                    <a:lstStyle/>
                    <a:p>
                      <a:r>
                        <a:rPr lang="en-US" sz="1400" b="1" dirty="0" smtClean="0"/>
                        <a:t>30</a:t>
                      </a:r>
                      <a:endParaRPr lang="en-US" sz="1400" b="1" dirty="0"/>
                    </a:p>
                  </a:txBody>
                  <a:tcPr/>
                </a:tc>
                <a:tc>
                  <a:txBody>
                    <a:bodyPr/>
                    <a:lstStyle/>
                    <a:p>
                      <a:r>
                        <a:rPr lang="en-US" sz="1400" b="1" dirty="0" smtClean="0"/>
                        <a:t>10+2 (Med./ Non</a:t>
                      </a:r>
                      <a:r>
                        <a:rPr lang="en-US" sz="1400" b="1" baseline="0" dirty="0" smtClean="0"/>
                        <a:t> Med.)</a:t>
                      </a:r>
                      <a:endParaRPr lang="en-US" sz="1400" b="1" dirty="0"/>
                    </a:p>
                  </a:txBody>
                  <a:tcPr/>
                </a:tc>
                <a:tc>
                  <a:txBody>
                    <a:bodyPr/>
                    <a:lstStyle/>
                    <a:p>
                      <a:r>
                        <a:rPr lang="en-US" sz="1400" b="1" dirty="0" smtClean="0"/>
                        <a:t> 2 Years</a:t>
                      </a:r>
                      <a:endParaRPr lang="en-US" sz="1400" b="1" dirty="0"/>
                    </a:p>
                  </a:txBody>
                  <a:tcPr/>
                </a:tc>
              </a:tr>
            </a:tbl>
          </a:graphicData>
        </a:graphic>
      </p:graphicFrame>
      <p:sp>
        <p:nvSpPr>
          <p:cNvPr id="6" name="TextBox 5"/>
          <p:cNvSpPr txBox="1"/>
          <p:nvPr/>
        </p:nvSpPr>
        <p:spPr>
          <a:xfrm>
            <a:off x="927279" y="6104586"/>
            <a:ext cx="10161431" cy="338554"/>
          </a:xfrm>
          <a:prstGeom prst="rect">
            <a:avLst/>
          </a:prstGeom>
          <a:noFill/>
        </p:spPr>
        <p:txBody>
          <a:bodyPr wrap="square" rtlCol="0">
            <a:spAutoFit/>
          </a:bodyPr>
          <a:lstStyle/>
          <a:p>
            <a:r>
              <a:rPr lang="en-US" sz="1600" dirty="0"/>
              <a:t>*</a:t>
            </a:r>
            <a:r>
              <a:rPr lang="en-US" sz="1600" b="1" dirty="0" smtClean="0"/>
              <a:t>Lateral Entry in 2</a:t>
            </a:r>
            <a:r>
              <a:rPr lang="en-US" sz="1600" b="1" baseline="30000" dirty="0" smtClean="0"/>
              <a:t>nd</a:t>
            </a:r>
            <a:r>
              <a:rPr lang="en-US" sz="1600" b="1" dirty="0" smtClean="0"/>
              <a:t> Year Diploma for 10+2 (Science/Vocational) and ITI passed students.</a:t>
            </a:r>
            <a:endParaRPr lang="en-US" sz="1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734" y="481886"/>
            <a:ext cx="1552976" cy="1552976"/>
          </a:xfrm>
          <a:prstGeom prst="rect">
            <a:avLst/>
          </a:prstGeom>
        </p:spPr>
      </p:pic>
      <p:sp>
        <p:nvSpPr>
          <p:cNvPr id="7" name="Title 1"/>
          <p:cNvSpPr>
            <a:spLocks noGrp="1"/>
          </p:cNvSpPr>
          <p:nvPr>
            <p:ph type="title"/>
          </p:nvPr>
        </p:nvSpPr>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222335836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Fee Structure &amp; Various Scholarship Schemes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3188385"/>
              </p:ext>
            </p:extLst>
          </p:nvPr>
        </p:nvGraphicFramePr>
        <p:xfrm>
          <a:off x="605308" y="2859109"/>
          <a:ext cx="10934162" cy="3335629"/>
        </p:xfrm>
        <a:graphic>
          <a:graphicData uri="http://schemas.openxmlformats.org/drawingml/2006/table">
            <a:tbl>
              <a:tblPr firstRow="1" bandRow="1">
                <a:tableStyleId>{21E4AEA4-8DFA-4A89-87EB-49C32662AFE0}</a:tableStyleId>
              </a:tblPr>
              <a:tblGrid>
                <a:gridCol w="2186833"/>
                <a:gridCol w="2928530"/>
                <a:gridCol w="1848362"/>
                <a:gridCol w="2362688"/>
                <a:gridCol w="1607749"/>
              </a:tblGrid>
              <a:tr h="1272061">
                <a:tc>
                  <a:txBody>
                    <a:bodyPr/>
                    <a:lstStyle/>
                    <a:p>
                      <a:r>
                        <a:rPr lang="en-US" b="1" dirty="0" smtClean="0"/>
                        <a:t>Category</a:t>
                      </a:r>
                      <a:endParaRPr lang="en-US" b="1" dirty="0"/>
                    </a:p>
                  </a:txBody>
                  <a:tcPr/>
                </a:tc>
                <a:tc>
                  <a:txBody>
                    <a:bodyPr/>
                    <a:lstStyle/>
                    <a:p>
                      <a:r>
                        <a:rPr lang="en-US" b="1" dirty="0" smtClean="0"/>
                        <a:t>Percentage in Qualifying</a:t>
                      </a:r>
                      <a:r>
                        <a:rPr lang="en-US" b="1" baseline="0" dirty="0" smtClean="0"/>
                        <a:t> Exam</a:t>
                      </a:r>
                      <a:endParaRPr lang="en-US" b="1" dirty="0"/>
                    </a:p>
                  </a:txBody>
                  <a:tcPr/>
                </a:tc>
                <a:tc>
                  <a:txBody>
                    <a:bodyPr/>
                    <a:lstStyle/>
                    <a:p>
                      <a:r>
                        <a:rPr lang="en-US" b="1" dirty="0" smtClean="0"/>
                        <a:t>Fee</a:t>
                      </a:r>
                      <a:r>
                        <a:rPr lang="en-US" b="1" baseline="0" dirty="0" smtClean="0"/>
                        <a:t> without concession per year</a:t>
                      </a:r>
                      <a:endParaRPr lang="en-US" b="1" dirty="0"/>
                    </a:p>
                  </a:txBody>
                  <a:tcPr/>
                </a:tc>
                <a:tc>
                  <a:txBody>
                    <a:bodyPr/>
                    <a:lstStyle/>
                    <a:p>
                      <a:r>
                        <a:rPr lang="en-US" b="1" dirty="0" smtClean="0"/>
                        <a:t>Fee</a:t>
                      </a:r>
                      <a:r>
                        <a:rPr lang="en-US" b="1" baseline="0" dirty="0" smtClean="0"/>
                        <a:t> at the time of admission after concession</a:t>
                      </a:r>
                      <a:endParaRPr lang="en-US" b="1" dirty="0"/>
                    </a:p>
                  </a:txBody>
                  <a:tcPr/>
                </a:tc>
                <a:tc>
                  <a:txBody>
                    <a:bodyPr/>
                    <a:lstStyle/>
                    <a:p>
                      <a:r>
                        <a:rPr lang="en-US" b="1" dirty="0" smtClean="0"/>
                        <a:t>Fee</a:t>
                      </a:r>
                      <a:r>
                        <a:rPr lang="en-US" b="1" baseline="0" dirty="0" smtClean="0"/>
                        <a:t> payable after six months</a:t>
                      </a:r>
                      <a:endParaRPr lang="en-US" b="1" dirty="0"/>
                    </a:p>
                  </a:txBody>
                  <a:tcPr/>
                </a:tc>
              </a:tr>
              <a:tr h="515892">
                <a:tc rowSpan="4">
                  <a:txBody>
                    <a:bodyPr/>
                    <a:lstStyle/>
                    <a:p>
                      <a:endParaRPr lang="en-US" sz="1600" b="1" dirty="0" smtClean="0"/>
                    </a:p>
                    <a:p>
                      <a:endParaRPr lang="en-US" sz="1600" b="1" dirty="0" smtClean="0"/>
                    </a:p>
                    <a:p>
                      <a:r>
                        <a:rPr lang="en-US" sz="1600" b="1" dirty="0" smtClean="0"/>
                        <a:t>General,</a:t>
                      </a:r>
                      <a:r>
                        <a:rPr lang="en-US" sz="1600" b="1" baseline="0" dirty="0" smtClean="0"/>
                        <a:t> OBC &amp; Others</a:t>
                      </a:r>
                      <a:endParaRPr lang="en-US" sz="1600" b="1" dirty="0"/>
                    </a:p>
                  </a:txBody>
                  <a:tcPr/>
                </a:tc>
                <a:tc>
                  <a:txBody>
                    <a:bodyPr/>
                    <a:lstStyle/>
                    <a:p>
                      <a:r>
                        <a:rPr lang="en-US" sz="1600" b="1" dirty="0" smtClean="0"/>
                        <a:t>60% to less than 70%</a:t>
                      </a:r>
                      <a:endParaRPr lang="en-US" sz="1600" b="1" dirty="0"/>
                    </a:p>
                  </a:txBody>
                  <a:tcPr/>
                </a:tc>
                <a:tc>
                  <a:txBody>
                    <a:bodyPr/>
                    <a:lstStyle/>
                    <a:p>
                      <a:r>
                        <a:rPr lang="en-US" sz="1600" b="1" dirty="0" smtClean="0"/>
                        <a:t>29150</a:t>
                      </a:r>
                      <a:endParaRPr lang="en-US" sz="1600" b="1" dirty="0"/>
                    </a:p>
                  </a:txBody>
                  <a:tcPr/>
                </a:tc>
                <a:tc>
                  <a:txBody>
                    <a:bodyPr/>
                    <a:lstStyle/>
                    <a:p>
                      <a:r>
                        <a:rPr lang="en-US" sz="1600" b="1" dirty="0" smtClean="0"/>
                        <a:t>10450</a:t>
                      </a:r>
                      <a:endParaRPr lang="en-US" sz="1600" b="1" dirty="0"/>
                    </a:p>
                  </a:txBody>
                  <a:tcPr/>
                </a:tc>
                <a:tc>
                  <a:txBody>
                    <a:bodyPr/>
                    <a:lstStyle/>
                    <a:p>
                      <a:r>
                        <a:rPr lang="en-US" sz="1600" b="1" dirty="0" smtClean="0"/>
                        <a:t>3300</a:t>
                      </a:r>
                      <a:endParaRPr lang="en-US" sz="1600" b="1" dirty="0"/>
                    </a:p>
                  </a:txBody>
                  <a:tcPr/>
                </a:tc>
              </a:tr>
              <a:tr h="515892">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70% to less than 80%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29150</a:t>
                      </a:r>
                    </a:p>
                  </a:txBody>
                  <a:tcPr/>
                </a:tc>
                <a:tc>
                  <a:txBody>
                    <a:bodyPr/>
                    <a:lstStyle/>
                    <a:p>
                      <a:r>
                        <a:rPr lang="en-US" sz="1600" b="1" dirty="0" smtClean="0"/>
                        <a:t>9350</a:t>
                      </a:r>
                      <a:endParaRPr lang="en-US" sz="1600" b="1" dirty="0"/>
                    </a:p>
                  </a:txBody>
                  <a:tcPr/>
                </a:tc>
                <a:tc>
                  <a:txBody>
                    <a:bodyPr/>
                    <a:lstStyle/>
                    <a:p>
                      <a:r>
                        <a:rPr lang="en-US" sz="1600" b="1" dirty="0" smtClean="0"/>
                        <a:t>2200</a:t>
                      </a:r>
                      <a:endParaRPr lang="en-US" sz="1600" b="1" dirty="0"/>
                    </a:p>
                  </a:txBody>
                  <a:tcPr/>
                </a:tc>
              </a:tr>
              <a:tr h="515892">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80% to less than 90%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29150</a:t>
                      </a:r>
                    </a:p>
                  </a:txBody>
                  <a:tcPr/>
                </a:tc>
                <a:tc>
                  <a:txBody>
                    <a:bodyPr/>
                    <a:lstStyle/>
                    <a:p>
                      <a:r>
                        <a:rPr lang="en-US" sz="1600" b="1" dirty="0" smtClean="0"/>
                        <a:t>8250</a:t>
                      </a:r>
                      <a:endParaRPr lang="en-US" sz="1600" b="1" dirty="0"/>
                    </a:p>
                  </a:txBody>
                  <a:tcPr/>
                </a:tc>
                <a:tc>
                  <a:txBody>
                    <a:bodyPr/>
                    <a:lstStyle/>
                    <a:p>
                      <a:r>
                        <a:rPr lang="en-US" sz="1600" b="1" dirty="0" smtClean="0"/>
                        <a:t>1100</a:t>
                      </a:r>
                      <a:endParaRPr lang="en-US" sz="1600" b="1" dirty="0"/>
                    </a:p>
                  </a:txBody>
                  <a:tcPr/>
                </a:tc>
              </a:tr>
              <a:tr h="515892">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90%</a:t>
                      </a:r>
                      <a:r>
                        <a:rPr lang="en-US" sz="1600" b="1" baseline="0" dirty="0" smtClean="0"/>
                        <a:t> and above</a:t>
                      </a:r>
                      <a:endParaRPr lang="en-US" sz="1600" b="1"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t>29150</a:t>
                      </a:r>
                    </a:p>
                  </a:txBody>
                  <a:tcPr/>
                </a:tc>
                <a:tc>
                  <a:txBody>
                    <a:bodyPr/>
                    <a:lstStyle/>
                    <a:p>
                      <a:r>
                        <a:rPr lang="en-US" sz="1600" b="1" dirty="0" smtClean="0"/>
                        <a:t>7150</a:t>
                      </a:r>
                      <a:endParaRPr lang="en-US" sz="1600" b="1" dirty="0"/>
                    </a:p>
                  </a:txBody>
                  <a:tcPr/>
                </a:tc>
                <a:tc>
                  <a:txBody>
                    <a:bodyPr/>
                    <a:lstStyle/>
                    <a:p>
                      <a:r>
                        <a:rPr lang="en-US" sz="1600" b="1" dirty="0" smtClean="0"/>
                        <a:t>0</a:t>
                      </a:r>
                      <a:endParaRPr lang="en-US" sz="1600" b="1" dirty="0"/>
                    </a:p>
                  </a:txBody>
                  <a:tcPr/>
                </a:tc>
              </a:tr>
            </a:tbl>
          </a:graphicData>
        </a:graphic>
      </p:graphicFrame>
      <p:sp>
        <p:nvSpPr>
          <p:cNvPr id="13" name="TextBox 12"/>
          <p:cNvSpPr txBox="1"/>
          <p:nvPr/>
        </p:nvSpPr>
        <p:spPr>
          <a:xfrm>
            <a:off x="9375820" y="6336406"/>
            <a:ext cx="1661374" cy="369332"/>
          </a:xfrm>
          <a:prstGeom prst="rect">
            <a:avLst/>
          </a:prstGeom>
          <a:noFill/>
        </p:spPr>
        <p:txBody>
          <a:bodyPr wrap="square" rtlCol="0">
            <a:spAutoFit/>
          </a:bodyPr>
          <a:lstStyle/>
          <a:p>
            <a:r>
              <a:rPr lang="en-US" dirty="0" smtClean="0"/>
              <a:t>        (Contd.)</a:t>
            </a:r>
            <a:endParaRPr lang="en-US" dirty="0"/>
          </a:p>
        </p:txBody>
      </p:sp>
      <p:sp>
        <p:nvSpPr>
          <p:cNvPr id="14" name="TextBox 13"/>
          <p:cNvSpPr txBox="1"/>
          <p:nvPr/>
        </p:nvSpPr>
        <p:spPr>
          <a:xfrm>
            <a:off x="561061" y="2418396"/>
            <a:ext cx="5434885" cy="461665"/>
          </a:xfrm>
          <a:prstGeom prst="rect">
            <a:avLst/>
          </a:prstGeom>
          <a:noFill/>
        </p:spPr>
        <p:txBody>
          <a:bodyPr wrap="square" rtlCol="0">
            <a:spAutoFit/>
          </a:bodyPr>
          <a:lstStyle/>
          <a:p>
            <a:r>
              <a:rPr lang="en-US" sz="2400" b="1" dirty="0" smtClean="0">
                <a:solidFill>
                  <a:srgbClr val="002060"/>
                </a:solidFill>
              </a:rPr>
              <a:t>Chief Minister                  Scheme</a:t>
            </a:r>
            <a:endParaRPr lang="en-US" sz="2400" b="1"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608" y="466949"/>
            <a:ext cx="1532586" cy="15325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43" y="2187351"/>
            <a:ext cx="1618967" cy="76522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2678"/>
          <a:stretch/>
        </p:blipFill>
        <p:spPr>
          <a:xfrm>
            <a:off x="6482745" y="1327150"/>
            <a:ext cx="1476399" cy="782901"/>
          </a:xfrm>
          <a:prstGeom prst="rect">
            <a:avLst/>
          </a:prstGeom>
        </p:spPr>
      </p:pic>
    </p:spTree>
    <p:extLst>
      <p:ext uri="{BB962C8B-B14F-4D97-AF65-F5344CB8AC3E}">
        <p14:creationId xmlns:p14="http://schemas.microsoft.com/office/powerpoint/2010/main" val="116446893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Scholarships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3402397"/>
              </p:ext>
            </p:extLst>
          </p:nvPr>
        </p:nvGraphicFramePr>
        <p:xfrm>
          <a:off x="695458" y="2895564"/>
          <a:ext cx="11037195" cy="3668511"/>
        </p:xfrm>
        <a:graphic>
          <a:graphicData uri="http://schemas.openxmlformats.org/drawingml/2006/table">
            <a:tbl>
              <a:tblPr firstRow="1" bandRow="1">
                <a:tableStyleId>{00A15C55-8517-42AA-B614-E9B94910E393}</a:tableStyleId>
              </a:tblPr>
              <a:tblGrid>
                <a:gridCol w="4044099"/>
                <a:gridCol w="3520645"/>
                <a:gridCol w="3472451"/>
              </a:tblGrid>
              <a:tr h="987676">
                <a:tc>
                  <a:txBody>
                    <a:bodyPr/>
                    <a:lstStyle/>
                    <a:p>
                      <a:r>
                        <a:rPr lang="en-US" b="1" dirty="0" smtClean="0"/>
                        <a:t>          Post</a:t>
                      </a:r>
                      <a:r>
                        <a:rPr lang="en-US" b="1" baseline="0" dirty="0" smtClean="0"/>
                        <a:t> Matric Scholarship</a:t>
                      </a:r>
                    </a:p>
                    <a:p>
                      <a:r>
                        <a:rPr lang="en-US" b="1" baseline="0" dirty="0" smtClean="0"/>
                        <a:t>                      Scheme</a:t>
                      </a:r>
                      <a:endParaRPr lang="en-US" b="1" dirty="0">
                        <a:solidFill>
                          <a:schemeClr val="tx2">
                            <a:lumMod val="75000"/>
                          </a:schemeClr>
                        </a:solidFill>
                      </a:endParaRPr>
                    </a:p>
                  </a:txBody>
                  <a:tcPr/>
                </a:tc>
                <a:tc>
                  <a:txBody>
                    <a:bodyPr/>
                    <a:lstStyle/>
                    <a:p>
                      <a:r>
                        <a:rPr lang="en-US" b="1" dirty="0" smtClean="0"/>
                        <a:t>       Fee</a:t>
                      </a:r>
                      <a:r>
                        <a:rPr lang="en-US" b="1" baseline="0" dirty="0" smtClean="0"/>
                        <a:t> Waiver Scheme</a:t>
                      </a:r>
                      <a:endParaRPr lang="en-US" b="1" dirty="0">
                        <a:solidFill>
                          <a:schemeClr val="tx2">
                            <a:lumMod val="75000"/>
                          </a:schemeClr>
                        </a:solidFill>
                      </a:endParaRPr>
                    </a:p>
                  </a:txBody>
                  <a:tcPr/>
                </a:tc>
                <a:tc>
                  <a:txBody>
                    <a:bodyPr/>
                    <a:lstStyle/>
                    <a:p>
                      <a:r>
                        <a:rPr lang="en-US" b="1" dirty="0" smtClean="0"/>
                        <a:t>          Freeship Scheme</a:t>
                      </a:r>
                      <a:endParaRPr lang="en-US" b="1" dirty="0">
                        <a:solidFill>
                          <a:schemeClr val="tx2">
                            <a:lumMod val="75000"/>
                          </a:schemeClr>
                        </a:solidFill>
                      </a:endParaRPr>
                    </a:p>
                  </a:txBody>
                  <a:tcPr/>
                </a:tc>
              </a:tr>
              <a:tr h="2680835">
                <a:tc>
                  <a:txBody>
                    <a:bodyPr/>
                    <a:lstStyle/>
                    <a:p>
                      <a:pPr marL="285750" indent="-285750" algn="just">
                        <a:buFont typeface="Wingdings" panose="05000000000000000000" pitchFamily="2" charset="2"/>
                        <a:buChar char="q"/>
                      </a:pPr>
                      <a:r>
                        <a:rPr lang="en-US" b="1" dirty="0" smtClean="0"/>
                        <a:t>For students</a:t>
                      </a:r>
                      <a:r>
                        <a:rPr lang="en-US" b="1" baseline="0" dirty="0" smtClean="0"/>
                        <a:t> who belong to SC category  having annual family income less than 2.5 lac</a:t>
                      </a:r>
                    </a:p>
                    <a:p>
                      <a:pPr marL="0" indent="0" algn="just">
                        <a:buFont typeface="Wingdings" panose="05000000000000000000" pitchFamily="2" charset="2"/>
                        <a:buNone/>
                      </a:pPr>
                      <a:endParaRPr lang="en-US" b="1" baseline="0" dirty="0" smtClean="0"/>
                    </a:p>
                    <a:p>
                      <a:pPr marL="285750" indent="-285750" algn="just">
                        <a:buFont typeface="Wingdings" panose="05000000000000000000" pitchFamily="2" charset="2"/>
                        <a:buChar char="q"/>
                      </a:pPr>
                      <a:r>
                        <a:rPr lang="en-US" b="1" baseline="0" dirty="0" smtClean="0"/>
                        <a:t>Total fee= Rs.1133/-+ Board Registration Charges</a:t>
                      </a:r>
                      <a:endParaRPr lang="en-US" b="1" dirty="0">
                        <a:solidFill>
                          <a:srgbClr val="C00000"/>
                        </a:solidFill>
                      </a:endParaRPr>
                    </a:p>
                  </a:txBody>
                  <a:tcPr/>
                </a:tc>
                <a:tc>
                  <a:txBody>
                    <a:bodyPr/>
                    <a:lstStyle/>
                    <a:p>
                      <a:pPr marL="285750" indent="-285750" algn="just">
                        <a:buFont typeface="Wingdings" panose="05000000000000000000" pitchFamily="2" charset="2"/>
                        <a:buChar char="q"/>
                      </a:pPr>
                      <a:r>
                        <a:rPr lang="en-US" b="1" dirty="0" smtClean="0"/>
                        <a:t>Tuition fee is exempted to meritorious students of qualifying exam</a:t>
                      </a:r>
                      <a:endParaRPr lang="en-US" b="1" dirty="0">
                        <a:solidFill>
                          <a:srgbClr val="C00000"/>
                        </a:solidFill>
                      </a:endParaRPr>
                    </a:p>
                  </a:txBody>
                  <a:tcPr/>
                </a:tc>
                <a:tc>
                  <a:txBody>
                    <a:bodyPr/>
                    <a:lstStyle/>
                    <a:p>
                      <a:pPr marL="285750" indent="-285750" algn="just">
                        <a:buFont typeface="Wingdings" panose="05000000000000000000" pitchFamily="2" charset="2"/>
                        <a:buChar char="q"/>
                      </a:pPr>
                      <a:r>
                        <a:rPr lang="en-US" b="1" dirty="0" smtClean="0"/>
                        <a:t>Upto 100% tuition fee is</a:t>
                      </a:r>
                      <a:r>
                        <a:rPr lang="en-US" b="1" baseline="0" dirty="0" smtClean="0"/>
                        <a:t> exempted for  semester exam toppers </a:t>
                      </a:r>
                      <a:endParaRPr lang="en-US" b="1" dirty="0">
                        <a:solidFill>
                          <a:srgbClr val="C00000"/>
                        </a:solidFill>
                      </a:endParaRPr>
                    </a:p>
                  </a:txBody>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851" y="428312"/>
            <a:ext cx="1591613" cy="159161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58" y="1966926"/>
            <a:ext cx="2808365" cy="85741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27903"/>
          <a:stretch/>
        </p:blipFill>
        <p:spPr>
          <a:xfrm>
            <a:off x="2292934" y="824001"/>
            <a:ext cx="1777560" cy="1026277"/>
          </a:xfrm>
          <a:prstGeom prst="rect">
            <a:avLst/>
          </a:prstGeom>
        </p:spPr>
      </p:pic>
    </p:spTree>
    <p:extLst>
      <p:ext uri="{BB962C8B-B14F-4D97-AF65-F5344CB8AC3E}">
        <p14:creationId xmlns:p14="http://schemas.microsoft.com/office/powerpoint/2010/main" val="13910829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428" y="2369713"/>
            <a:ext cx="11062952" cy="4237149"/>
          </a:xfrm>
        </p:spPr>
        <p:txBody>
          <a:bodyPr>
            <a:normAutofit/>
          </a:bodyPr>
          <a:lstStyle/>
          <a:p>
            <a:pPr marL="0" indent="0">
              <a:buNone/>
            </a:pPr>
            <a:r>
              <a:rPr lang="en-US" sz="3200" b="1" dirty="0" smtClean="0">
                <a:solidFill>
                  <a:srgbClr val="FF0000"/>
                </a:solidFill>
              </a:rPr>
              <a:t>                    </a:t>
            </a:r>
            <a:r>
              <a:rPr lang="en-US" sz="3200" b="1" dirty="0" smtClean="0">
                <a:solidFill>
                  <a:srgbClr val="C00000"/>
                </a:solidFill>
              </a:rPr>
              <a:t>Department of Applied Science</a:t>
            </a:r>
            <a:endParaRPr lang="en-US" sz="3200" b="1" dirty="0">
              <a:solidFill>
                <a:srgbClr val="C00000"/>
              </a:solidFill>
            </a:endParaRPr>
          </a:p>
          <a:p>
            <a:pPr algn="just">
              <a:buFont typeface="Wingdings" panose="05000000000000000000" pitchFamily="2" charset="2"/>
              <a:buChar char="q"/>
            </a:pPr>
            <a:r>
              <a:rPr lang="en-US" sz="2800" b="1" dirty="0" smtClean="0">
                <a:solidFill>
                  <a:schemeClr val="accent6">
                    <a:lumMod val="50000"/>
                  </a:schemeClr>
                </a:solidFill>
              </a:rPr>
              <a:t>Basic Building block of Engineering</a:t>
            </a:r>
          </a:p>
          <a:p>
            <a:pPr algn="just">
              <a:buFont typeface="Wingdings" panose="05000000000000000000" pitchFamily="2" charset="2"/>
              <a:buChar char="q"/>
            </a:pPr>
            <a:r>
              <a:rPr lang="en-US" sz="2800" b="1" dirty="0" smtClean="0">
                <a:solidFill>
                  <a:schemeClr val="accent6">
                    <a:lumMod val="50000"/>
                  </a:schemeClr>
                </a:solidFill>
              </a:rPr>
              <a:t>Inculcates the skills of critical </a:t>
            </a:r>
          </a:p>
          <a:p>
            <a:pPr marL="0" indent="0" algn="just">
              <a:buNone/>
            </a:pPr>
            <a:r>
              <a:rPr lang="en-US" sz="2800" b="1" dirty="0" smtClean="0">
                <a:solidFill>
                  <a:schemeClr val="accent6">
                    <a:lumMod val="50000"/>
                  </a:schemeClr>
                </a:solidFill>
              </a:rPr>
              <a:t>   reasoning, problem solving and </a:t>
            </a:r>
          </a:p>
          <a:p>
            <a:pPr marL="0" indent="0" algn="just">
              <a:buNone/>
            </a:pPr>
            <a:r>
              <a:rPr lang="en-US" sz="2800" b="1" dirty="0" smtClean="0">
                <a:solidFill>
                  <a:schemeClr val="accent6">
                    <a:lumMod val="50000"/>
                  </a:schemeClr>
                </a:solidFill>
              </a:rPr>
              <a:t>   communication</a:t>
            </a:r>
          </a:p>
          <a:p>
            <a:pPr algn="just">
              <a:buFont typeface="Wingdings" panose="05000000000000000000" pitchFamily="2" charset="2"/>
              <a:buChar char="q"/>
            </a:pPr>
            <a:r>
              <a:rPr lang="en-US" sz="2800" b="1" dirty="0" smtClean="0">
                <a:solidFill>
                  <a:schemeClr val="accent6">
                    <a:lumMod val="50000"/>
                  </a:schemeClr>
                </a:solidFill>
              </a:rPr>
              <a:t>Lay strong foundation of basic </a:t>
            </a:r>
          </a:p>
          <a:p>
            <a:pPr marL="0" indent="0" algn="just">
              <a:buNone/>
            </a:pPr>
            <a:r>
              <a:rPr lang="en-US" sz="2800" b="1" dirty="0" smtClean="0">
                <a:solidFill>
                  <a:schemeClr val="accent6">
                    <a:lumMod val="50000"/>
                  </a:schemeClr>
                </a:solidFill>
              </a:rPr>
              <a:t>    principles of various disciplines</a:t>
            </a:r>
          </a:p>
          <a:p>
            <a:pPr marL="0" indent="0" algn="just">
              <a:buNone/>
            </a:pPr>
            <a:endParaRPr lang="en-US" sz="2800" b="1" dirty="0" smtClean="0">
              <a:solidFill>
                <a:schemeClr val="tx2">
                  <a:lumMod val="75000"/>
                </a:schemeClr>
              </a:solidFill>
            </a:endParaRPr>
          </a:p>
          <a:p>
            <a:pPr>
              <a:buFont typeface="Wingdings" panose="05000000000000000000" pitchFamily="2" charset="2"/>
              <a:buChar char="q"/>
            </a:pPr>
            <a:endParaRPr lang="en-US" sz="2800" b="1" dirty="0" smtClean="0">
              <a:solidFill>
                <a:schemeClr val="tx2">
                  <a:lumMod val="75000"/>
                </a:schemeClr>
              </a:solidFill>
            </a:endParaRPr>
          </a:p>
          <a:p>
            <a:pPr>
              <a:buFont typeface="Wingdings" panose="05000000000000000000" pitchFamily="2" charset="2"/>
              <a:buChar char="q"/>
            </a:pPr>
            <a:endParaRPr lang="en-US" sz="2800" b="1"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1" y="444949"/>
            <a:ext cx="1590538" cy="15905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157" y="3043989"/>
            <a:ext cx="4109208" cy="3451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1154953" y="973668"/>
            <a:ext cx="8761413" cy="706964"/>
          </a:xfrm>
        </p:spPr>
        <p:txBody>
          <a:bodyPr/>
          <a:lstStyle/>
          <a:p>
            <a:pPr algn="ctr"/>
            <a:r>
              <a:rPr lang="en-US" b="1" dirty="0">
                <a:solidFill>
                  <a:srgbClr val="EBEBEB"/>
                </a:solidFill>
              </a:rPr>
              <a:t>Govt. Polytechnic College,    Jalandhar</a:t>
            </a:r>
            <a:endParaRPr lang="en-US" b="1" dirty="0"/>
          </a:p>
        </p:txBody>
      </p:sp>
    </p:spTree>
    <p:extLst>
      <p:ext uri="{BB962C8B-B14F-4D97-AF65-F5344CB8AC3E}">
        <p14:creationId xmlns:p14="http://schemas.microsoft.com/office/powerpoint/2010/main" val="814493067"/>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1765</TotalTime>
  <Words>952</Words>
  <Application>Microsoft Office PowerPoint</Application>
  <PresentationFormat>Custom</PresentationFormat>
  <Paragraphs>211</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Ion Boardroom</vt:lpstr>
      <vt:lpstr>Govt. Polytechnic College,    Jalandhar</vt:lpstr>
      <vt:lpstr>Govt. Polytechnic College,    Jalandhar</vt:lpstr>
      <vt:lpstr>Govt. Polytechnic College,    Jalandhar</vt:lpstr>
      <vt:lpstr>Govt. Polytechnic College,    Jalandhar</vt:lpstr>
      <vt:lpstr>Govt. Polytechnic College,    Jalandhar</vt:lpstr>
      <vt:lpstr>Govt. Polytechnic College,    Jalandhar</vt:lpstr>
      <vt:lpstr>Fee Structure &amp; Various Scholarship Schemes</vt:lpstr>
      <vt:lpstr>Scholarships</vt:lpstr>
      <vt:lpstr>Govt. Polytechnic College,    Jalandhar</vt:lpstr>
      <vt:lpstr> Department of Applied Science </vt:lpstr>
      <vt:lpstr>Govt. Polytechnic College,    Jalandhar</vt:lpstr>
      <vt:lpstr>Govt. Polytechnic College,    Jalandhar</vt:lpstr>
      <vt:lpstr>Department of Computer Science &amp; Engineering</vt:lpstr>
      <vt:lpstr>Govt. Polytechnic College,    Jalandhar</vt:lpstr>
      <vt:lpstr>Department of Electronics &amp; Communication Engineering</vt:lpstr>
      <vt:lpstr>Govt. Polytechnic College,    Jalandhar</vt:lpstr>
      <vt:lpstr>Govt. Polytechnic College,    Jalandhar</vt:lpstr>
      <vt:lpstr>Govt. Polytechnic College,    Jalandhar</vt:lpstr>
      <vt:lpstr>          Govt. Polytechnic College,       Jalandhar</vt:lpstr>
      <vt:lpstr>Govt. Polytechnic College,    Jalandhar</vt:lpstr>
      <vt:lpstr>Laboratories</vt:lpstr>
      <vt:lpstr>Laboratories</vt:lpstr>
      <vt:lpstr>Laboratories</vt:lpstr>
      <vt:lpstr>Laboratories</vt:lpstr>
      <vt:lpstr>Laboratories</vt:lpstr>
      <vt:lpstr>Laboratories</vt:lpstr>
      <vt:lpstr>Clubs </vt:lpstr>
      <vt:lpstr>Activities by Sports Club</vt:lpstr>
      <vt:lpstr>Activities by Literary Club </vt:lpstr>
      <vt:lpstr>Republic Day Celebrations</vt:lpstr>
      <vt:lpstr>Constitution Day Celebration</vt:lpstr>
      <vt:lpstr>Extra Curricular Activities</vt:lpstr>
      <vt:lpstr>            Extra Curricular Activities</vt:lpstr>
      <vt:lpstr>           Extra Curricular Activities</vt:lpstr>
      <vt:lpstr>Top Placements</vt:lpstr>
      <vt:lpstr>Placements</vt:lpstr>
      <vt:lpstr>Placements</vt:lpstr>
      <vt:lpstr>Placements</vt:lpstr>
      <vt:lpstr>Placements</vt:lpstr>
      <vt:lpstr>Govt. Polytechnic College,    Jalandhar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Govt. Polytechnic College for Girls, Jalandhar</dc:title>
  <dc:creator>SARPREET</dc:creator>
  <cp:lastModifiedBy>ACER</cp:lastModifiedBy>
  <cp:revision>250</cp:revision>
  <dcterms:created xsi:type="dcterms:W3CDTF">2019-05-17T04:03:30Z</dcterms:created>
  <dcterms:modified xsi:type="dcterms:W3CDTF">2025-07-21T10:00:12Z</dcterms:modified>
</cp:coreProperties>
</file>